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7" r:id="rId3"/>
    <p:sldId id="257" r:id="rId4"/>
    <p:sldId id="258" r:id="rId5"/>
    <p:sldId id="261" r:id="rId6"/>
    <p:sldId id="272" r:id="rId7"/>
    <p:sldId id="268" r:id="rId8"/>
    <p:sldId id="273" r:id="rId9"/>
    <p:sldId id="269" r:id="rId10"/>
    <p:sldId id="270" r:id="rId11"/>
    <p:sldId id="271" r:id="rId12"/>
    <p:sldId id="262" r:id="rId13"/>
    <p:sldId id="259" r:id="rId14"/>
    <p:sldId id="260" r:id="rId15"/>
    <p:sldId id="263" r:id="rId16"/>
    <p:sldId id="264" r:id="rId17"/>
    <p:sldId id="266" r:id="rId18"/>
    <p:sldId id="265" r:id="rId19"/>
    <p:sldId id="274"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5DEFEF-A395-4D99-B330-D68EEF4AC094}" v="41" dt="2025-09-11T16:44:32.6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2" autoAdjust="0"/>
    <p:restoredTop sz="94673" autoAdjust="0"/>
  </p:normalViewPr>
  <p:slideViewPr>
    <p:cSldViewPr snapToGrid="0">
      <p:cViewPr varScale="1">
        <p:scale>
          <a:sx n="105" d="100"/>
          <a:sy n="105" d="100"/>
        </p:scale>
        <p:origin x="54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ya, Monica , DVR" userId="1bacbdbb-1beb-4e0b-b4ff-b4faa0e2fb59" providerId="ADAL" clId="{9A2B2872-91D0-4F00-B79D-26FBCFA07043}"/>
    <pc:docChg chg="undo custSel addSld delSld modSld sldOrd">
      <pc:chgData name="Moya, Monica , DVR" userId="1bacbdbb-1beb-4e0b-b4ff-b4faa0e2fb59" providerId="ADAL" clId="{9A2B2872-91D0-4F00-B79D-26FBCFA07043}" dt="2025-09-11T16:44:58.783" v="2121" actId="255"/>
      <pc:docMkLst>
        <pc:docMk/>
      </pc:docMkLst>
      <pc:sldChg chg="modSp mod">
        <pc:chgData name="Moya, Monica , DVR" userId="1bacbdbb-1beb-4e0b-b4ff-b4faa0e2fb59" providerId="ADAL" clId="{9A2B2872-91D0-4F00-B79D-26FBCFA07043}" dt="2025-09-11T16:09:07.486" v="71" actId="20577"/>
        <pc:sldMkLst>
          <pc:docMk/>
          <pc:sldMk cId="3402371617" sldId="256"/>
        </pc:sldMkLst>
        <pc:spChg chg="mod">
          <ac:chgData name="Moya, Monica , DVR" userId="1bacbdbb-1beb-4e0b-b4ff-b4faa0e2fb59" providerId="ADAL" clId="{9A2B2872-91D0-4F00-B79D-26FBCFA07043}" dt="2025-09-11T16:09:07.486" v="71" actId="20577"/>
          <ac:spMkLst>
            <pc:docMk/>
            <pc:sldMk cId="3402371617" sldId="256"/>
            <ac:spMk id="3" creationId="{00000000-0000-0000-0000-000000000000}"/>
          </ac:spMkLst>
        </pc:spChg>
      </pc:sldChg>
      <pc:sldChg chg="modSp mod">
        <pc:chgData name="Moya, Monica , DVR" userId="1bacbdbb-1beb-4e0b-b4ff-b4faa0e2fb59" providerId="ADAL" clId="{9A2B2872-91D0-4F00-B79D-26FBCFA07043}" dt="2025-09-11T16:09:41.652" v="127" actId="20577"/>
        <pc:sldMkLst>
          <pc:docMk/>
          <pc:sldMk cId="3334854635" sldId="257"/>
        </pc:sldMkLst>
        <pc:spChg chg="mod">
          <ac:chgData name="Moya, Monica , DVR" userId="1bacbdbb-1beb-4e0b-b4ff-b4faa0e2fb59" providerId="ADAL" clId="{9A2B2872-91D0-4F00-B79D-26FBCFA07043}" dt="2025-09-11T16:09:41.652" v="127" actId="20577"/>
          <ac:spMkLst>
            <pc:docMk/>
            <pc:sldMk cId="3334854635" sldId="257"/>
            <ac:spMk id="3" creationId="{7EF5B3F0-BB7E-C824-6AD3-E9A26110AB2A}"/>
          </ac:spMkLst>
        </pc:spChg>
      </pc:sldChg>
      <pc:sldChg chg="modSp mod">
        <pc:chgData name="Moya, Monica , DVR" userId="1bacbdbb-1beb-4e0b-b4ff-b4faa0e2fb59" providerId="ADAL" clId="{9A2B2872-91D0-4F00-B79D-26FBCFA07043}" dt="2025-09-11T16:44:32.776" v="2120" actId="27636"/>
        <pc:sldMkLst>
          <pc:docMk/>
          <pc:sldMk cId="1179744178" sldId="258"/>
        </pc:sldMkLst>
        <pc:spChg chg="mod">
          <ac:chgData name="Moya, Monica , DVR" userId="1bacbdbb-1beb-4e0b-b4ff-b4faa0e2fb59" providerId="ADAL" clId="{9A2B2872-91D0-4F00-B79D-26FBCFA07043}" dt="2025-09-11T16:44:32.776" v="2120" actId="27636"/>
          <ac:spMkLst>
            <pc:docMk/>
            <pc:sldMk cId="1179744178" sldId="258"/>
            <ac:spMk id="3" creationId="{A0AFE2ED-1365-C702-9FAB-C32B99812408}"/>
          </ac:spMkLst>
        </pc:spChg>
      </pc:sldChg>
      <pc:sldChg chg="modSp mod">
        <pc:chgData name="Moya, Monica , DVR" userId="1bacbdbb-1beb-4e0b-b4ff-b4faa0e2fb59" providerId="ADAL" clId="{9A2B2872-91D0-4F00-B79D-26FBCFA07043}" dt="2025-09-11T16:44:32.758" v="2119" actId="27636"/>
        <pc:sldMkLst>
          <pc:docMk/>
          <pc:sldMk cId="863765737" sldId="259"/>
        </pc:sldMkLst>
        <pc:spChg chg="mod">
          <ac:chgData name="Moya, Monica , DVR" userId="1bacbdbb-1beb-4e0b-b4ff-b4faa0e2fb59" providerId="ADAL" clId="{9A2B2872-91D0-4F00-B79D-26FBCFA07043}" dt="2025-09-11T16:44:32.758" v="2119" actId="27636"/>
          <ac:spMkLst>
            <pc:docMk/>
            <pc:sldMk cId="863765737" sldId="259"/>
            <ac:spMk id="3" creationId="{EEE4BD79-6605-A131-0F96-36A289ED419B}"/>
          </ac:spMkLst>
        </pc:spChg>
      </pc:sldChg>
      <pc:sldChg chg="modSp mod">
        <pc:chgData name="Moya, Monica , DVR" userId="1bacbdbb-1beb-4e0b-b4ff-b4faa0e2fb59" providerId="ADAL" clId="{9A2B2872-91D0-4F00-B79D-26FBCFA07043}" dt="2025-09-11T16:31:49.884" v="1909" actId="20577"/>
        <pc:sldMkLst>
          <pc:docMk/>
          <pc:sldMk cId="1519424369" sldId="260"/>
        </pc:sldMkLst>
        <pc:spChg chg="mod">
          <ac:chgData name="Moya, Monica , DVR" userId="1bacbdbb-1beb-4e0b-b4ff-b4faa0e2fb59" providerId="ADAL" clId="{9A2B2872-91D0-4F00-B79D-26FBCFA07043}" dt="2025-09-11T16:31:49.884" v="1909" actId="20577"/>
          <ac:spMkLst>
            <pc:docMk/>
            <pc:sldMk cId="1519424369" sldId="260"/>
            <ac:spMk id="3" creationId="{0432A56E-9284-F73D-3EE9-F43B121681B3}"/>
          </ac:spMkLst>
        </pc:spChg>
      </pc:sldChg>
      <pc:sldChg chg="modSp mod">
        <pc:chgData name="Moya, Monica , DVR" userId="1bacbdbb-1beb-4e0b-b4ff-b4faa0e2fb59" providerId="ADAL" clId="{9A2B2872-91D0-4F00-B79D-26FBCFA07043}" dt="2025-09-11T16:44:32.693" v="2112" actId="27636"/>
        <pc:sldMkLst>
          <pc:docMk/>
          <pc:sldMk cId="1162048252" sldId="261"/>
        </pc:sldMkLst>
        <pc:spChg chg="mod">
          <ac:chgData name="Moya, Monica , DVR" userId="1bacbdbb-1beb-4e0b-b4ff-b4faa0e2fb59" providerId="ADAL" clId="{9A2B2872-91D0-4F00-B79D-26FBCFA07043}" dt="2025-09-11T16:44:32.693" v="2112" actId="27636"/>
          <ac:spMkLst>
            <pc:docMk/>
            <pc:sldMk cId="1162048252" sldId="261"/>
            <ac:spMk id="3" creationId="{3324788E-F266-4134-B821-C6FCD121ED73}"/>
          </ac:spMkLst>
        </pc:spChg>
      </pc:sldChg>
      <pc:sldChg chg="modSp mod">
        <pc:chgData name="Moya, Monica , DVR" userId="1bacbdbb-1beb-4e0b-b4ff-b4faa0e2fb59" providerId="ADAL" clId="{9A2B2872-91D0-4F00-B79D-26FBCFA07043}" dt="2025-09-11T16:32:09.886" v="1911" actId="114"/>
        <pc:sldMkLst>
          <pc:docMk/>
          <pc:sldMk cId="4278958169" sldId="263"/>
        </pc:sldMkLst>
        <pc:spChg chg="mod">
          <ac:chgData name="Moya, Monica , DVR" userId="1bacbdbb-1beb-4e0b-b4ff-b4faa0e2fb59" providerId="ADAL" clId="{9A2B2872-91D0-4F00-B79D-26FBCFA07043}" dt="2025-09-11T16:32:09.886" v="1911" actId="114"/>
          <ac:spMkLst>
            <pc:docMk/>
            <pc:sldMk cId="4278958169" sldId="263"/>
            <ac:spMk id="3" creationId="{2973DB93-B40B-82C7-F9BF-4AE89CFACCC0}"/>
          </ac:spMkLst>
        </pc:spChg>
      </pc:sldChg>
      <pc:sldChg chg="modSp mod">
        <pc:chgData name="Moya, Monica , DVR" userId="1bacbdbb-1beb-4e0b-b4ff-b4faa0e2fb59" providerId="ADAL" clId="{9A2B2872-91D0-4F00-B79D-26FBCFA07043}" dt="2025-09-11T16:33:12.462" v="2005" actId="20577"/>
        <pc:sldMkLst>
          <pc:docMk/>
          <pc:sldMk cId="2046317987" sldId="264"/>
        </pc:sldMkLst>
        <pc:spChg chg="mod">
          <ac:chgData name="Moya, Monica , DVR" userId="1bacbdbb-1beb-4e0b-b4ff-b4faa0e2fb59" providerId="ADAL" clId="{9A2B2872-91D0-4F00-B79D-26FBCFA07043}" dt="2025-09-11T16:33:12.462" v="2005" actId="20577"/>
          <ac:spMkLst>
            <pc:docMk/>
            <pc:sldMk cId="2046317987" sldId="264"/>
            <ac:spMk id="3" creationId="{E1933022-284C-307C-BF54-DB3B0B212D82}"/>
          </ac:spMkLst>
        </pc:spChg>
      </pc:sldChg>
      <pc:sldChg chg="addSp modSp mod">
        <pc:chgData name="Moya, Monica , DVR" userId="1bacbdbb-1beb-4e0b-b4ff-b4faa0e2fb59" providerId="ADAL" clId="{9A2B2872-91D0-4F00-B79D-26FBCFA07043}" dt="2025-09-11T16:18:38.363" v="760" actId="1076"/>
        <pc:sldMkLst>
          <pc:docMk/>
          <pc:sldMk cId="3675009690" sldId="268"/>
        </pc:sldMkLst>
        <pc:spChg chg="add mod">
          <ac:chgData name="Moya, Monica , DVR" userId="1bacbdbb-1beb-4e0b-b4ff-b4faa0e2fb59" providerId="ADAL" clId="{9A2B2872-91D0-4F00-B79D-26FBCFA07043}" dt="2025-09-11T16:18:38.363" v="760" actId="1076"/>
          <ac:spMkLst>
            <pc:docMk/>
            <pc:sldMk cId="3675009690" sldId="268"/>
            <ac:spMk id="4" creationId="{056FFF46-D071-BB90-D9EF-1B34C1E1E4EC}"/>
          </ac:spMkLst>
        </pc:spChg>
        <pc:picChg chg="mod">
          <ac:chgData name="Moya, Monica , DVR" userId="1bacbdbb-1beb-4e0b-b4ff-b4faa0e2fb59" providerId="ADAL" clId="{9A2B2872-91D0-4F00-B79D-26FBCFA07043}" dt="2025-09-11T16:18:20.157" v="757" actId="1076"/>
          <ac:picMkLst>
            <pc:docMk/>
            <pc:sldMk cId="3675009690" sldId="268"/>
            <ac:picMk id="5" creationId="{AA204BF6-7A68-7D45-9C74-F0A3FAC322B6}"/>
          </ac:picMkLst>
        </pc:picChg>
        <pc:picChg chg="mod">
          <ac:chgData name="Moya, Monica , DVR" userId="1bacbdbb-1beb-4e0b-b4ff-b4faa0e2fb59" providerId="ADAL" clId="{9A2B2872-91D0-4F00-B79D-26FBCFA07043}" dt="2025-09-11T16:18:24.542" v="758" actId="1076"/>
          <ac:picMkLst>
            <pc:docMk/>
            <pc:sldMk cId="3675009690" sldId="268"/>
            <ac:picMk id="7" creationId="{CB7EFFED-0C6D-6C51-EEA0-D8EC664195BE}"/>
          </ac:picMkLst>
        </pc:picChg>
      </pc:sldChg>
      <pc:sldChg chg="addSp modSp mod">
        <pc:chgData name="Moya, Monica , DVR" userId="1bacbdbb-1beb-4e0b-b4ff-b4faa0e2fb59" providerId="ADAL" clId="{9A2B2872-91D0-4F00-B79D-26FBCFA07043}" dt="2025-09-11T16:44:32.719" v="2115" actId="27636"/>
        <pc:sldMkLst>
          <pc:docMk/>
          <pc:sldMk cId="1680964698" sldId="269"/>
        </pc:sldMkLst>
        <pc:spChg chg="mod">
          <ac:chgData name="Moya, Monica , DVR" userId="1bacbdbb-1beb-4e0b-b4ff-b4faa0e2fb59" providerId="ADAL" clId="{9A2B2872-91D0-4F00-B79D-26FBCFA07043}" dt="2025-09-11T16:44:32.719" v="2115" actId="27636"/>
          <ac:spMkLst>
            <pc:docMk/>
            <pc:sldMk cId="1680964698" sldId="269"/>
            <ac:spMk id="2" creationId="{7E3B7C7B-41D0-67A1-44BC-79C4064AA4EB}"/>
          </ac:spMkLst>
        </pc:spChg>
        <pc:spChg chg="mod">
          <ac:chgData name="Moya, Monica , DVR" userId="1bacbdbb-1beb-4e0b-b4ff-b4faa0e2fb59" providerId="ADAL" clId="{9A2B2872-91D0-4F00-B79D-26FBCFA07043}" dt="2025-09-11T16:44:32.716" v="2114" actId="27636"/>
          <ac:spMkLst>
            <pc:docMk/>
            <pc:sldMk cId="1680964698" sldId="269"/>
            <ac:spMk id="3" creationId="{D0636FD3-B5D5-4FDE-4DAE-0349D3B28F9E}"/>
          </ac:spMkLst>
        </pc:spChg>
        <pc:spChg chg="mod">
          <ac:chgData name="Moya, Monica , DVR" userId="1bacbdbb-1beb-4e0b-b4ff-b4faa0e2fb59" providerId="ADAL" clId="{9A2B2872-91D0-4F00-B79D-26FBCFA07043}" dt="2025-09-11T16:44:32.714" v="2113" actId="27636"/>
          <ac:spMkLst>
            <pc:docMk/>
            <pc:sldMk cId="1680964698" sldId="269"/>
            <ac:spMk id="4" creationId="{2CB818BA-24E5-1290-80C4-3F06D6984492}"/>
          </ac:spMkLst>
        </pc:spChg>
        <pc:spChg chg="add mod">
          <ac:chgData name="Moya, Monica , DVR" userId="1bacbdbb-1beb-4e0b-b4ff-b4faa0e2fb59" providerId="ADAL" clId="{9A2B2872-91D0-4F00-B79D-26FBCFA07043}" dt="2025-09-11T16:24:49.044" v="1259" actId="1076"/>
          <ac:spMkLst>
            <pc:docMk/>
            <pc:sldMk cId="1680964698" sldId="269"/>
            <ac:spMk id="5" creationId="{B086A351-4085-4F6D-BDC9-F178AE5E72D2}"/>
          </ac:spMkLst>
        </pc:spChg>
      </pc:sldChg>
      <pc:sldChg chg="addSp modSp mod">
        <pc:chgData name="Moya, Monica , DVR" userId="1bacbdbb-1beb-4e0b-b4ff-b4faa0e2fb59" providerId="ADAL" clId="{9A2B2872-91D0-4F00-B79D-26FBCFA07043}" dt="2025-09-11T16:44:32.739" v="2118" actId="27636"/>
        <pc:sldMkLst>
          <pc:docMk/>
          <pc:sldMk cId="2670300342" sldId="271"/>
        </pc:sldMkLst>
        <pc:spChg chg="mod">
          <ac:chgData name="Moya, Monica , DVR" userId="1bacbdbb-1beb-4e0b-b4ff-b4faa0e2fb59" providerId="ADAL" clId="{9A2B2872-91D0-4F00-B79D-26FBCFA07043}" dt="2025-09-11T16:25:12.119" v="1260" actId="1076"/>
          <ac:spMkLst>
            <pc:docMk/>
            <pc:sldMk cId="2670300342" sldId="271"/>
            <ac:spMk id="2" creationId="{78A83FD4-0583-229A-146D-EE9B94F8B37B}"/>
          </ac:spMkLst>
        </pc:spChg>
        <pc:spChg chg="mod">
          <ac:chgData name="Moya, Monica , DVR" userId="1bacbdbb-1beb-4e0b-b4ff-b4faa0e2fb59" providerId="ADAL" clId="{9A2B2872-91D0-4F00-B79D-26FBCFA07043}" dt="2025-09-11T16:44:32.737" v="2117" actId="27636"/>
          <ac:spMkLst>
            <pc:docMk/>
            <pc:sldMk cId="2670300342" sldId="271"/>
            <ac:spMk id="3" creationId="{B9AB7BA8-36BD-A40D-79FA-C2070C4B2A45}"/>
          </ac:spMkLst>
        </pc:spChg>
        <pc:spChg chg="mod">
          <ac:chgData name="Moya, Monica , DVR" userId="1bacbdbb-1beb-4e0b-b4ff-b4faa0e2fb59" providerId="ADAL" clId="{9A2B2872-91D0-4F00-B79D-26FBCFA07043}" dt="2025-09-11T16:44:32.739" v="2118" actId="27636"/>
          <ac:spMkLst>
            <pc:docMk/>
            <pc:sldMk cId="2670300342" sldId="271"/>
            <ac:spMk id="4" creationId="{1E3EDC9B-3F39-99A0-F0EA-AE0280241D22}"/>
          </ac:spMkLst>
        </pc:spChg>
        <pc:spChg chg="add mod">
          <ac:chgData name="Moya, Monica , DVR" userId="1bacbdbb-1beb-4e0b-b4ff-b4faa0e2fb59" providerId="ADAL" clId="{9A2B2872-91D0-4F00-B79D-26FBCFA07043}" dt="2025-09-11T16:26:28.894" v="1424" actId="1076"/>
          <ac:spMkLst>
            <pc:docMk/>
            <pc:sldMk cId="2670300342" sldId="271"/>
            <ac:spMk id="6" creationId="{49BEB6E2-5DD5-FE7C-D2E5-75991082FDC6}"/>
          </ac:spMkLst>
        </pc:spChg>
      </pc:sldChg>
      <pc:sldChg chg="addSp delSp modSp new mod ord">
        <pc:chgData name="Moya, Monica , DVR" userId="1bacbdbb-1beb-4e0b-b4ff-b4faa0e2fb59" providerId="ADAL" clId="{9A2B2872-91D0-4F00-B79D-26FBCFA07043}" dt="2025-09-11T16:44:58.783" v="2121" actId="255"/>
        <pc:sldMkLst>
          <pc:docMk/>
          <pc:sldMk cId="3568127651" sldId="272"/>
        </pc:sldMkLst>
        <pc:spChg chg="mod">
          <ac:chgData name="Moya, Monica , DVR" userId="1bacbdbb-1beb-4e0b-b4ff-b4faa0e2fb59" providerId="ADAL" clId="{9A2B2872-91D0-4F00-B79D-26FBCFA07043}" dt="2025-09-11T16:17:34.734" v="753" actId="1076"/>
          <ac:spMkLst>
            <pc:docMk/>
            <pc:sldMk cId="3568127651" sldId="272"/>
            <ac:spMk id="2" creationId="{EBF4F57A-6510-F870-3236-2914E41C753D}"/>
          </ac:spMkLst>
        </pc:spChg>
        <pc:spChg chg="del">
          <ac:chgData name="Moya, Monica , DVR" userId="1bacbdbb-1beb-4e0b-b4ff-b4faa0e2fb59" providerId="ADAL" clId="{9A2B2872-91D0-4F00-B79D-26FBCFA07043}" dt="2025-09-11T16:15:30.317" v="473"/>
          <ac:spMkLst>
            <pc:docMk/>
            <pc:sldMk cId="3568127651" sldId="272"/>
            <ac:spMk id="3" creationId="{0F7B68B8-7DE3-FEF7-755D-CD28A9D5C54C}"/>
          </ac:spMkLst>
        </pc:spChg>
        <pc:spChg chg="add mod">
          <ac:chgData name="Moya, Monica , DVR" userId="1bacbdbb-1beb-4e0b-b4ff-b4faa0e2fb59" providerId="ADAL" clId="{9A2B2872-91D0-4F00-B79D-26FBCFA07043}" dt="2025-09-11T16:44:58.783" v="2121" actId="255"/>
          <ac:spMkLst>
            <pc:docMk/>
            <pc:sldMk cId="3568127651" sldId="272"/>
            <ac:spMk id="4" creationId="{E5267CF6-1C38-CB93-F653-37FFE0AE7AD1}"/>
          </ac:spMkLst>
        </pc:spChg>
      </pc:sldChg>
      <pc:sldChg chg="addSp modSp new mod">
        <pc:chgData name="Moya, Monica , DVR" userId="1bacbdbb-1beb-4e0b-b4ff-b4faa0e2fb59" providerId="ADAL" clId="{9A2B2872-91D0-4F00-B79D-26FBCFA07043}" dt="2025-09-11T16:22:56.912" v="1166" actId="1076"/>
        <pc:sldMkLst>
          <pc:docMk/>
          <pc:sldMk cId="2417320600" sldId="273"/>
        </pc:sldMkLst>
        <pc:spChg chg="mod">
          <ac:chgData name="Moya, Monica , DVR" userId="1bacbdbb-1beb-4e0b-b4ff-b4faa0e2fb59" providerId="ADAL" clId="{9A2B2872-91D0-4F00-B79D-26FBCFA07043}" dt="2025-09-11T16:22:42.247" v="1163" actId="1076"/>
          <ac:spMkLst>
            <pc:docMk/>
            <pc:sldMk cId="2417320600" sldId="273"/>
            <ac:spMk id="2" creationId="{CC576068-C8AC-8618-5EDA-1712B5ED2753}"/>
          </ac:spMkLst>
        </pc:spChg>
        <pc:spChg chg="mod">
          <ac:chgData name="Moya, Monica , DVR" userId="1bacbdbb-1beb-4e0b-b4ff-b4faa0e2fb59" providerId="ADAL" clId="{9A2B2872-91D0-4F00-B79D-26FBCFA07043}" dt="2025-09-11T16:22:46.055" v="1164" actId="1076"/>
          <ac:spMkLst>
            <pc:docMk/>
            <pc:sldMk cId="2417320600" sldId="273"/>
            <ac:spMk id="3" creationId="{593AFEFA-1DB3-EE7A-1296-ECE95354A4C9}"/>
          </ac:spMkLst>
        </pc:spChg>
        <pc:spChg chg="add mod">
          <ac:chgData name="Moya, Monica , DVR" userId="1bacbdbb-1beb-4e0b-b4ff-b4faa0e2fb59" providerId="ADAL" clId="{9A2B2872-91D0-4F00-B79D-26FBCFA07043}" dt="2025-09-11T16:22:49.506" v="1165" actId="1076"/>
          <ac:spMkLst>
            <pc:docMk/>
            <pc:sldMk cId="2417320600" sldId="273"/>
            <ac:spMk id="4" creationId="{38E9E497-B5DA-007B-AC15-972CF8779D49}"/>
          </ac:spMkLst>
        </pc:spChg>
        <pc:spChg chg="add mod">
          <ac:chgData name="Moya, Monica , DVR" userId="1bacbdbb-1beb-4e0b-b4ff-b4faa0e2fb59" providerId="ADAL" clId="{9A2B2872-91D0-4F00-B79D-26FBCFA07043}" dt="2025-09-11T16:22:56.912" v="1166" actId="1076"/>
          <ac:spMkLst>
            <pc:docMk/>
            <pc:sldMk cId="2417320600" sldId="273"/>
            <ac:spMk id="5" creationId="{30DEA665-6C91-4855-63F8-B9D88C154E06}"/>
          </ac:spMkLst>
        </pc:spChg>
      </pc:sldChg>
      <pc:sldChg chg="modSp new mod modAnim">
        <pc:chgData name="Moya, Monica , DVR" userId="1bacbdbb-1beb-4e0b-b4ff-b4faa0e2fb59" providerId="ADAL" clId="{9A2B2872-91D0-4F00-B79D-26FBCFA07043}" dt="2025-09-11T16:35:35.889" v="2022" actId="255"/>
        <pc:sldMkLst>
          <pc:docMk/>
          <pc:sldMk cId="3410721246" sldId="274"/>
        </pc:sldMkLst>
        <pc:spChg chg="mod">
          <ac:chgData name="Moya, Monica , DVR" userId="1bacbdbb-1beb-4e0b-b4ff-b4faa0e2fb59" providerId="ADAL" clId="{9A2B2872-91D0-4F00-B79D-26FBCFA07043}" dt="2025-09-11T16:35:35.889" v="2022" actId="255"/>
          <ac:spMkLst>
            <pc:docMk/>
            <pc:sldMk cId="3410721246" sldId="274"/>
            <ac:spMk id="2" creationId="{D86229ED-5054-0096-F1FC-A87D2AAAF502}"/>
          </ac:spMkLst>
        </pc:spChg>
      </pc:sldChg>
      <pc:sldChg chg="addSp delSp modSp new del mod delAnim modAnim">
        <pc:chgData name="Moya, Monica , DVR" userId="1bacbdbb-1beb-4e0b-b4ff-b4faa0e2fb59" providerId="ADAL" clId="{9A2B2872-91D0-4F00-B79D-26FBCFA07043}" dt="2025-09-11T16:38:25.473" v="2063" actId="2696"/>
        <pc:sldMkLst>
          <pc:docMk/>
          <pc:sldMk cId="260884842" sldId="275"/>
        </pc:sldMkLst>
        <pc:spChg chg="add del mod">
          <ac:chgData name="Moya, Monica , DVR" userId="1bacbdbb-1beb-4e0b-b4ff-b4faa0e2fb59" providerId="ADAL" clId="{9A2B2872-91D0-4F00-B79D-26FBCFA07043}" dt="2025-09-11T16:38:22.853" v="2062"/>
          <ac:spMkLst>
            <pc:docMk/>
            <pc:sldMk cId="260884842" sldId="275"/>
            <ac:spMk id="3" creationId="{47B5460F-A141-6853-99EB-A1B68B90359B}"/>
          </ac:spMkLst>
        </pc:spChg>
        <pc:graphicFrameChg chg="add del mod modGraphic">
          <ac:chgData name="Moya, Monica , DVR" userId="1bacbdbb-1beb-4e0b-b4ff-b4faa0e2fb59" providerId="ADAL" clId="{9A2B2872-91D0-4F00-B79D-26FBCFA07043}" dt="2025-09-11T16:38:18.666" v="2060" actId="3680"/>
          <ac:graphicFrameMkLst>
            <pc:docMk/>
            <pc:sldMk cId="260884842" sldId="275"/>
            <ac:graphicFrameMk id="4" creationId="{98DD1B4C-1E4C-D1CC-D1A3-7FC40C6F9DF3}"/>
          </ac:graphicFrameMkLst>
        </pc:graphicFrameChg>
      </pc:sldChg>
      <pc:sldChg chg="new del">
        <pc:chgData name="Moya, Monica , DVR" userId="1bacbdbb-1beb-4e0b-b4ff-b4faa0e2fb59" providerId="ADAL" clId="{9A2B2872-91D0-4F00-B79D-26FBCFA07043}" dt="2025-09-11T16:41:03.976" v="2111" actId="2696"/>
        <pc:sldMkLst>
          <pc:docMk/>
          <pc:sldMk cId="3727294420" sldId="275"/>
        </pc:sldMkLst>
      </pc:sldChg>
      <pc:sldChg chg="modSp new mod">
        <pc:chgData name="Moya, Monica , DVR" userId="1bacbdbb-1beb-4e0b-b4ff-b4faa0e2fb59" providerId="ADAL" clId="{9A2B2872-91D0-4F00-B79D-26FBCFA07043}" dt="2025-09-11T16:40:58.717" v="2110" actId="1076"/>
        <pc:sldMkLst>
          <pc:docMk/>
          <pc:sldMk cId="2493298989" sldId="276"/>
        </pc:sldMkLst>
        <pc:spChg chg="mod">
          <ac:chgData name="Moya, Monica , DVR" userId="1bacbdbb-1beb-4e0b-b4ff-b4faa0e2fb59" providerId="ADAL" clId="{9A2B2872-91D0-4F00-B79D-26FBCFA07043}" dt="2025-09-11T16:40:58.717" v="2110" actId="1076"/>
          <ac:spMkLst>
            <pc:docMk/>
            <pc:sldMk cId="2493298989" sldId="276"/>
            <ac:spMk id="2" creationId="{5DCDA654-EE34-F7C8-2ABD-5922C1EC407C}"/>
          </ac:spMkLst>
        </pc:spChg>
        <pc:spChg chg="mod">
          <ac:chgData name="Moya, Monica , DVR" userId="1bacbdbb-1beb-4e0b-b4ff-b4faa0e2fb59" providerId="ADAL" clId="{9A2B2872-91D0-4F00-B79D-26FBCFA07043}" dt="2025-09-11T16:40:31.144" v="2105"/>
          <ac:spMkLst>
            <pc:docMk/>
            <pc:sldMk cId="2493298989" sldId="276"/>
            <ac:spMk id="3" creationId="{D3D5EC5C-5AF1-DE8C-5842-147E7FA99658}"/>
          </ac:spMkLst>
        </pc:spChg>
        <pc:spChg chg="mod">
          <ac:chgData name="Moya, Monica , DVR" userId="1bacbdbb-1beb-4e0b-b4ff-b4faa0e2fb59" providerId="ADAL" clId="{9A2B2872-91D0-4F00-B79D-26FBCFA07043}" dt="2025-09-11T16:40:43.080" v="2109" actId="1076"/>
          <ac:spMkLst>
            <pc:docMk/>
            <pc:sldMk cId="2493298989" sldId="276"/>
            <ac:spMk id="4" creationId="{F52C65AE-1CDE-D562-0EF8-1501AE22C3EB}"/>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9/11/2025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9/11/2025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9/11/2025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latin typeface="Times New Roman" panose="02020603050405020304" pitchFamily="18" charset="0"/>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latin typeface="Times New Roman" panose="02020603050405020304" pitchFamily="18" charset="0"/>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9/11/2025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9/11/2025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9/11/2025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latin typeface="Times New Roman" panose="02020603050405020304" pitchFamily="18" charset="0"/>
              </a:defRPr>
            </a:lvl1pPr>
          </a:lstStyle>
          <a:p>
            <a:fld id="{48A87A34-81AB-432B-8DAE-1953F412C126}" type="datetimeFigureOut">
              <a:rPr lang="en-US" smtClean="0"/>
              <a:pPr/>
              <a:t>9/11/2025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latin typeface="Times New Roman" panose="02020603050405020304" pitchFamily="18" charset="0"/>
              </a:defRPr>
            </a:lvl1pPr>
          </a:lstStyle>
          <a:p>
            <a:fld id="{6D22F896-40B5-4ADD-8801-0D06FADFA095}"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An overview of </a:t>
            </a:r>
            <a:r>
              <a:rPr lang="en-US" dirty="0" err="1"/>
              <a:t>Dvr</a:t>
            </a:r>
            <a:r>
              <a:rPr lang="en-US" dirty="0"/>
              <a:t> </a:t>
            </a:r>
          </a:p>
        </p:txBody>
      </p:sp>
      <p:sp>
        <p:nvSpPr>
          <p:cNvPr id="3" name="Subtitle 2"/>
          <p:cNvSpPr>
            <a:spLocks noGrp="1"/>
          </p:cNvSpPr>
          <p:nvPr>
            <p:ph type="subTitle" idx="1"/>
          </p:nvPr>
        </p:nvSpPr>
        <p:spPr/>
        <p:txBody>
          <a:bodyPr>
            <a:normAutofit/>
          </a:bodyPr>
          <a:lstStyle/>
          <a:p>
            <a:r>
              <a:rPr lang="en-US" dirty="0"/>
              <a:t>Sasha King, DVR Counselor &amp; Monica Moya, Staff Development Trainer</a:t>
            </a:r>
          </a:p>
        </p:txBody>
      </p:sp>
      <p:pic>
        <p:nvPicPr>
          <p:cNvPr id="5" name="Picture 4" descr="Division of Vocational Rehabilitation logo">
            <a:extLst>
              <a:ext uri="{FF2B5EF4-FFF2-40B4-BE49-F238E27FC236}">
                <a16:creationId xmlns:a16="http://schemas.microsoft.com/office/drawing/2014/main" id="{F1454C1B-4E9C-CC30-6FC3-34CA90D4DB90}"/>
              </a:ext>
            </a:extLst>
          </p:cNvPr>
          <p:cNvPicPr>
            <a:picLocks noChangeAspect="1"/>
          </p:cNvPicPr>
          <p:nvPr/>
        </p:nvPicPr>
        <p:blipFill>
          <a:blip r:embed="rId2"/>
          <a:stretch>
            <a:fillRect/>
          </a:stretch>
        </p:blipFill>
        <p:spPr>
          <a:xfrm>
            <a:off x="8415150" y="4676640"/>
            <a:ext cx="2676899" cy="1924319"/>
          </a:xfrm>
          <a:prstGeom prst="rect">
            <a:avLst/>
          </a:prstGeom>
        </p:spPr>
      </p:pic>
    </p:spTree>
    <p:extLst>
      <p:ext uri="{BB962C8B-B14F-4D97-AF65-F5344CB8AC3E}">
        <p14:creationId xmlns:p14="http://schemas.microsoft.com/office/powerpoint/2010/main" val="3402371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E0140-E66E-B71D-6D85-87983D2DA53D}"/>
              </a:ext>
            </a:extLst>
          </p:cNvPr>
          <p:cNvSpPr>
            <a:spLocks noGrp="1"/>
          </p:cNvSpPr>
          <p:nvPr>
            <p:ph type="title"/>
          </p:nvPr>
        </p:nvSpPr>
        <p:spPr>
          <a:xfrm>
            <a:off x="321276" y="764373"/>
            <a:ext cx="11184924" cy="1293028"/>
          </a:xfrm>
        </p:spPr>
        <p:txBody>
          <a:bodyPr/>
          <a:lstStyle/>
          <a:p>
            <a:pPr algn="ctr"/>
            <a:r>
              <a:rPr lang="en-US" dirty="0"/>
              <a:t>Technology &amp; Developing job skills </a:t>
            </a:r>
          </a:p>
        </p:txBody>
      </p:sp>
      <p:sp>
        <p:nvSpPr>
          <p:cNvPr id="3" name="Content Placeholder 2">
            <a:extLst>
              <a:ext uri="{FF2B5EF4-FFF2-40B4-BE49-F238E27FC236}">
                <a16:creationId xmlns:a16="http://schemas.microsoft.com/office/drawing/2014/main" id="{F229AF26-A017-D2FA-2001-07FCA6672DE8}"/>
              </a:ext>
            </a:extLst>
          </p:cNvPr>
          <p:cNvSpPr>
            <a:spLocks noGrp="1"/>
          </p:cNvSpPr>
          <p:nvPr>
            <p:ph sz="half" idx="1"/>
          </p:nvPr>
        </p:nvSpPr>
        <p:spPr/>
        <p:txBody>
          <a:bodyPr/>
          <a:lstStyle/>
          <a:p>
            <a:pPr>
              <a:buNone/>
            </a:pPr>
            <a:r>
              <a:rPr lang="en-US" b="1" dirty="0"/>
              <a:t>Examples of Tools</a:t>
            </a:r>
            <a:r>
              <a:rPr lang="en-US" dirty="0"/>
              <a:t>:</a:t>
            </a:r>
          </a:p>
          <a:p>
            <a:pPr>
              <a:buFont typeface="Arial" panose="020B0604020202020204" pitchFamily="34" charset="0"/>
              <a:buChar char="•"/>
            </a:pPr>
            <a:r>
              <a:rPr lang="en-US" b="1" dirty="0"/>
              <a:t>Online Learning Platforms</a:t>
            </a:r>
            <a:r>
              <a:rPr lang="en-US" dirty="0"/>
              <a:t>: LinkedIn Learning, Coursera, or Udemy for skill-building.</a:t>
            </a:r>
          </a:p>
          <a:p>
            <a:pPr>
              <a:buFont typeface="Arial" panose="020B0604020202020204" pitchFamily="34" charset="0"/>
              <a:buChar char="•"/>
            </a:pPr>
            <a:r>
              <a:rPr lang="en-US" b="1" dirty="0"/>
              <a:t>Job Simulation Software</a:t>
            </a:r>
            <a:r>
              <a:rPr lang="en-US" dirty="0"/>
              <a:t>: Provides virtual practice in specific industries.</a:t>
            </a:r>
          </a:p>
          <a:p>
            <a:pPr>
              <a:buFont typeface="Arial" panose="020B0604020202020204" pitchFamily="34" charset="0"/>
              <a:buChar char="•"/>
            </a:pPr>
            <a:r>
              <a:rPr lang="en-US" b="1" dirty="0"/>
              <a:t>Gamified Learning Tools</a:t>
            </a:r>
            <a:r>
              <a:rPr lang="en-US" dirty="0"/>
              <a:t>: Increase engagement and retention of knowledge.</a:t>
            </a:r>
          </a:p>
          <a:p>
            <a:endParaRPr lang="en-US" dirty="0"/>
          </a:p>
        </p:txBody>
      </p:sp>
      <p:sp>
        <p:nvSpPr>
          <p:cNvPr id="4" name="Content Placeholder 3">
            <a:extLst>
              <a:ext uri="{FF2B5EF4-FFF2-40B4-BE49-F238E27FC236}">
                <a16:creationId xmlns:a16="http://schemas.microsoft.com/office/drawing/2014/main" id="{DD516B47-A0F6-23B0-1024-213DDBB08B77}"/>
              </a:ext>
            </a:extLst>
          </p:cNvPr>
          <p:cNvSpPr>
            <a:spLocks noGrp="1"/>
          </p:cNvSpPr>
          <p:nvPr>
            <p:ph sz="half" idx="2"/>
          </p:nvPr>
        </p:nvSpPr>
        <p:spPr/>
        <p:txBody>
          <a:bodyPr/>
          <a:lstStyle/>
          <a:p>
            <a:pPr>
              <a:buNone/>
            </a:pPr>
            <a:r>
              <a:rPr lang="en-US" b="1" dirty="0"/>
              <a:t>Implementation</a:t>
            </a:r>
            <a:r>
              <a:rPr lang="en-US" dirty="0"/>
              <a:t>:</a:t>
            </a:r>
          </a:p>
          <a:p>
            <a:pPr>
              <a:buFont typeface="Arial" panose="020B0604020202020204" pitchFamily="34" charset="0"/>
              <a:buChar char="•"/>
            </a:pPr>
            <a:r>
              <a:rPr lang="en-US" dirty="0"/>
              <a:t>Develop partnerships with training providers to subsidize courses.</a:t>
            </a:r>
          </a:p>
          <a:p>
            <a:pPr>
              <a:buFont typeface="Arial" panose="020B0604020202020204" pitchFamily="34" charset="0"/>
              <a:buChar char="•"/>
            </a:pPr>
            <a:r>
              <a:rPr lang="en-US" dirty="0"/>
              <a:t>Offer access to tech-enabled learning labs or loaner laptops.</a:t>
            </a:r>
          </a:p>
          <a:p>
            <a:pPr lvl="1"/>
            <a:r>
              <a:rPr lang="en-US" i="1" dirty="0"/>
              <a:t>Technology facilitates remote learning opportunities for clients, helping them develop essential job skills. </a:t>
            </a:r>
          </a:p>
        </p:txBody>
      </p:sp>
    </p:spTree>
    <p:extLst>
      <p:ext uri="{BB962C8B-B14F-4D97-AF65-F5344CB8AC3E}">
        <p14:creationId xmlns:p14="http://schemas.microsoft.com/office/powerpoint/2010/main" val="3204291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83FD4-0583-229A-146D-EE9B94F8B37B}"/>
              </a:ext>
            </a:extLst>
          </p:cNvPr>
          <p:cNvSpPr>
            <a:spLocks noGrp="1"/>
          </p:cNvSpPr>
          <p:nvPr>
            <p:ph type="title"/>
          </p:nvPr>
        </p:nvSpPr>
        <p:spPr>
          <a:xfrm>
            <a:off x="255373" y="336005"/>
            <a:ext cx="11308492" cy="1293028"/>
          </a:xfrm>
        </p:spPr>
        <p:txBody>
          <a:bodyPr/>
          <a:lstStyle/>
          <a:p>
            <a:pPr algn="ctr"/>
            <a:r>
              <a:rPr lang="en-US" dirty="0"/>
              <a:t>Case management &amp; partnerships </a:t>
            </a:r>
          </a:p>
        </p:txBody>
      </p:sp>
      <p:sp>
        <p:nvSpPr>
          <p:cNvPr id="3" name="Content Placeholder 2">
            <a:extLst>
              <a:ext uri="{FF2B5EF4-FFF2-40B4-BE49-F238E27FC236}">
                <a16:creationId xmlns:a16="http://schemas.microsoft.com/office/drawing/2014/main" id="{B9AB7BA8-36BD-A40D-79FA-C2070C4B2A45}"/>
              </a:ext>
            </a:extLst>
          </p:cNvPr>
          <p:cNvSpPr>
            <a:spLocks noGrp="1"/>
          </p:cNvSpPr>
          <p:nvPr>
            <p:ph sz="half" idx="1"/>
          </p:nvPr>
        </p:nvSpPr>
        <p:spPr>
          <a:xfrm>
            <a:off x="628135" y="1629033"/>
            <a:ext cx="5334000" cy="4024125"/>
          </a:xfrm>
        </p:spPr>
        <p:txBody>
          <a:bodyPr>
            <a:normAutofit fontScale="92500"/>
          </a:bodyPr>
          <a:lstStyle/>
          <a:p>
            <a:pPr>
              <a:buNone/>
            </a:pPr>
            <a:r>
              <a:rPr lang="en-US" b="1" dirty="0"/>
              <a:t>Examples of Tools</a:t>
            </a:r>
            <a:r>
              <a:rPr lang="en-US" dirty="0"/>
              <a:t>:</a:t>
            </a:r>
          </a:p>
          <a:p>
            <a:pPr>
              <a:buFont typeface="Arial" panose="020B0604020202020204" pitchFamily="34" charset="0"/>
              <a:buChar char="•"/>
            </a:pPr>
            <a:r>
              <a:rPr lang="en-US" b="1" dirty="0"/>
              <a:t>Case Management Software</a:t>
            </a:r>
            <a:r>
              <a:rPr lang="en-US" dirty="0"/>
              <a:t>: AWARE or similar platforms to track client progress.</a:t>
            </a:r>
          </a:p>
          <a:p>
            <a:pPr>
              <a:buFont typeface="Arial" panose="020B0604020202020204" pitchFamily="34" charset="0"/>
              <a:buChar char="•"/>
            </a:pPr>
            <a:r>
              <a:rPr lang="en-US" b="1" dirty="0"/>
              <a:t>Data Analytics Tools</a:t>
            </a:r>
            <a:r>
              <a:rPr lang="en-US" dirty="0"/>
              <a:t>: Identify trends and areas for improvement in service delivery.</a:t>
            </a:r>
          </a:p>
          <a:p>
            <a:r>
              <a:rPr lang="en-US" dirty="0"/>
              <a:t>E-Learning Modules: Cover topics like workplace accessibility and inclusive hiring.</a:t>
            </a:r>
          </a:p>
          <a:p>
            <a:r>
              <a:rPr lang="en-US" dirty="0"/>
              <a:t>Digital Toolkits: Provide employers with resources on accommodating employees with disabilities. </a:t>
            </a:r>
          </a:p>
          <a:p>
            <a:r>
              <a:rPr lang="en-US" dirty="0"/>
              <a:t>Partner with NMTAP on device loans, demos and assessments</a:t>
            </a:r>
          </a:p>
        </p:txBody>
      </p:sp>
      <p:sp>
        <p:nvSpPr>
          <p:cNvPr id="4" name="Content Placeholder 3">
            <a:extLst>
              <a:ext uri="{FF2B5EF4-FFF2-40B4-BE49-F238E27FC236}">
                <a16:creationId xmlns:a16="http://schemas.microsoft.com/office/drawing/2014/main" id="{1E3EDC9B-3F39-99A0-F0EA-AE0280241D22}"/>
              </a:ext>
            </a:extLst>
          </p:cNvPr>
          <p:cNvSpPr>
            <a:spLocks noGrp="1"/>
          </p:cNvSpPr>
          <p:nvPr>
            <p:ph sz="half" idx="2"/>
          </p:nvPr>
        </p:nvSpPr>
        <p:spPr>
          <a:xfrm>
            <a:off x="6229867" y="1629033"/>
            <a:ext cx="5334000" cy="4024125"/>
          </a:xfrm>
        </p:spPr>
        <p:txBody>
          <a:bodyPr>
            <a:normAutofit fontScale="92500"/>
          </a:bodyPr>
          <a:lstStyle/>
          <a:p>
            <a:pPr>
              <a:buNone/>
            </a:pPr>
            <a:r>
              <a:rPr lang="en-US" b="1" dirty="0"/>
              <a:t>Implementation</a:t>
            </a:r>
            <a:r>
              <a:rPr lang="en-US" dirty="0"/>
              <a:t>:</a:t>
            </a:r>
          </a:p>
          <a:p>
            <a:pPr>
              <a:buFont typeface="Arial" panose="020B0604020202020204" pitchFamily="34" charset="0"/>
              <a:buChar char="•"/>
            </a:pPr>
            <a:r>
              <a:rPr lang="en-US" dirty="0"/>
              <a:t>Train staff on data collection and analysis.</a:t>
            </a:r>
          </a:p>
          <a:p>
            <a:pPr>
              <a:buFont typeface="Arial" panose="020B0604020202020204" pitchFamily="34" charset="0"/>
              <a:buChar char="•"/>
            </a:pPr>
            <a:r>
              <a:rPr lang="en-US" dirty="0"/>
              <a:t>Use analytics to tailor services to client needs and improve program effectiveness.</a:t>
            </a:r>
          </a:p>
          <a:p>
            <a:r>
              <a:rPr lang="en-US" dirty="0"/>
              <a:t> Partner with NMTAP to create employer-focused tech solutions.</a:t>
            </a:r>
          </a:p>
          <a:p>
            <a:r>
              <a:rPr lang="en-US" dirty="0"/>
              <a:t> Offer certifications for companies demonstrating inclusive practice. </a:t>
            </a:r>
          </a:p>
          <a:p>
            <a:r>
              <a:rPr lang="en-US" dirty="0"/>
              <a:t>Provide follow-up : make sure clients are trained and supported in the workplace.</a:t>
            </a:r>
          </a:p>
          <a:p>
            <a:endParaRPr lang="en-US" dirty="0"/>
          </a:p>
          <a:p>
            <a:endParaRPr lang="en-US" dirty="0"/>
          </a:p>
        </p:txBody>
      </p:sp>
      <p:sp>
        <p:nvSpPr>
          <p:cNvPr id="6" name="TextBox 5">
            <a:extLst>
              <a:ext uri="{FF2B5EF4-FFF2-40B4-BE49-F238E27FC236}">
                <a16:creationId xmlns:a16="http://schemas.microsoft.com/office/drawing/2014/main" id="{49BEB6E2-5DD5-FE7C-D2E5-75991082FDC6}"/>
              </a:ext>
            </a:extLst>
          </p:cNvPr>
          <p:cNvSpPr txBox="1"/>
          <p:nvPr/>
        </p:nvSpPr>
        <p:spPr>
          <a:xfrm>
            <a:off x="3181867" y="5653158"/>
            <a:ext cx="6096000" cy="646331"/>
          </a:xfrm>
          <a:prstGeom prst="rect">
            <a:avLst/>
          </a:prstGeom>
          <a:noFill/>
        </p:spPr>
        <p:txBody>
          <a:bodyPr wrap="square">
            <a:spAutoFit/>
          </a:bodyPr>
          <a:lstStyle/>
          <a:p>
            <a:r>
              <a:rPr lang="en-US" dirty="0">
                <a:latin typeface="Times New Roman" panose="02020603050405020304" pitchFamily="18" charset="0"/>
              </a:rPr>
              <a:t>Remember: AT is not a one-time solution — it can evolve as client needs and job duties change</a:t>
            </a:r>
          </a:p>
        </p:txBody>
      </p:sp>
    </p:spTree>
    <p:extLst>
      <p:ext uri="{BB962C8B-B14F-4D97-AF65-F5344CB8AC3E}">
        <p14:creationId xmlns:p14="http://schemas.microsoft.com/office/powerpoint/2010/main" val="2670300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D0660-6CAF-AD90-0975-B269BFD6C3ED}"/>
              </a:ext>
            </a:extLst>
          </p:cNvPr>
          <p:cNvSpPr>
            <a:spLocks noGrp="1"/>
          </p:cNvSpPr>
          <p:nvPr>
            <p:ph type="title"/>
          </p:nvPr>
        </p:nvSpPr>
        <p:spPr>
          <a:xfrm>
            <a:off x="354227" y="764373"/>
            <a:ext cx="11151973" cy="1293028"/>
          </a:xfrm>
        </p:spPr>
        <p:txBody>
          <a:bodyPr/>
          <a:lstStyle/>
          <a:p>
            <a:pPr algn="ctr"/>
            <a:r>
              <a:rPr lang="en-US" dirty="0"/>
              <a:t>Ineligibility </a:t>
            </a:r>
          </a:p>
        </p:txBody>
      </p:sp>
      <p:sp>
        <p:nvSpPr>
          <p:cNvPr id="3" name="Content Placeholder 2">
            <a:extLst>
              <a:ext uri="{FF2B5EF4-FFF2-40B4-BE49-F238E27FC236}">
                <a16:creationId xmlns:a16="http://schemas.microsoft.com/office/drawing/2014/main" id="{5B763A64-A6D3-EB64-983E-C5125F68057D}"/>
              </a:ext>
            </a:extLst>
          </p:cNvPr>
          <p:cNvSpPr>
            <a:spLocks noGrp="1"/>
          </p:cNvSpPr>
          <p:nvPr>
            <p:ph idx="1"/>
          </p:nvPr>
        </p:nvSpPr>
        <p:spPr/>
        <p:txBody>
          <a:bodyPr vert="horz" lIns="91440" tIns="45720" rIns="91440" bIns="45720" rtlCol="0" anchor="t">
            <a:normAutofit/>
          </a:bodyPr>
          <a:lstStyle/>
          <a:p>
            <a:r>
              <a:rPr lang="en-US" dirty="0"/>
              <a:t>No physical or mental impairment exists and is substantiated by medical, psychological, or other case data. </a:t>
            </a:r>
          </a:p>
          <a:p>
            <a:r>
              <a:rPr lang="en-US" dirty="0"/>
              <a:t>A physical or mental impairment exists, however, do not result in a substantial impediment to employment based on the counselor's analysis during assessment.</a:t>
            </a:r>
          </a:p>
          <a:p>
            <a:r>
              <a:rPr lang="en-US" dirty="0"/>
              <a:t>The counselor has demonstrated by clear and convincing evidence that the applicant cannot benefit from VR services in employment outcomes due to the severity of the applicant's disability. Even with TWE's. </a:t>
            </a:r>
          </a:p>
          <a:p>
            <a:r>
              <a:rPr lang="en-US" dirty="0"/>
              <a:t>VR services are not required for the individual to enter, return to, or maintain employment. </a:t>
            </a:r>
          </a:p>
        </p:txBody>
      </p:sp>
    </p:spTree>
    <p:extLst>
      <p:ext uri="{BB962C8B-B14F-4D97-AF65-F5344CB8AC3E}">
        <p14:creationId xmlns:p14="http://schemas.microsoft.com/office/powerpoint/2010/main" val="196762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46057-94A0-BDDA-EAB4-40A4CBF66625}"/>
              </a:ext>
            </a:extLst>
          </p:cNvPr>
          <p:cNvSpPr>
            <a:spLocks noGrp="1"/>
          </p:cNvSpPr>
          <p:nvPr>
            <p:ph type="title"/>
          </p:nvPr>
        </p:nvSpPr>
        <p:spPr>
          <a:xfrm>
            <a:off x="1447800" y="567430"/>
            <a:ext cx="8610600" cy="1293028"/>
          </a:xfrm>
        </p:spPr>
        <p:txBody>
          <a:bodyPr/>
          <a:lstStyle/>
          <a:p>
            <a:pPr algn="ctr"/>
            <a:r>
              <a:rPr lang="en-US" b="1" dirty="0"/>
              <a:t>Critical case questions</a:t>
            </a:r>
          </a:p>
        </p:txBody>
      </p:sp>
      <p:sp>
        <p:nvSpPr>
          <p:cNvPr id="3" name="Content Placeholder 2">
            <a:extLst>
              <a:ext uri="{FF2B5EF4-FFF2-40B4-BE49-F238E27FC236}">
                <a16:creationId xmlns:a16="http://schemas.microsoft.com/office/drawing/2014/main" id="{EEE4BD79-6605-A131-0F96-36A289ED419B}"/>
              </a:ext>
            </a:extLst>
          </p:cNvPr>
          <p:cNvSpPr>
            <a:spLocks noGrp="1"/>
          </p:cNvSpPr>
          <p:nvPr>
            <p:ph idx="1"/>
          </p:nvPr>
        </p:nvSpPr>
        <p:spPr>
          <a:xfrm>
            <a:off x="685800" y="1876934"/>
            <a:ext cx="10820400" cy="4024125"/>
          </a:xfrm>
        </p:spPr>
        <p:txBody>
          <a:bodyPr vert="horz" lIns="91440" tIns="45720" rIns="91440" bIns="45720" rtlCol="0" anchor="t">
            <a:normAutofit lnSpcReduction="10000"/>
          </a:bodyPr>
          <a:lstStyle/>
          <a:p>
            <a:r>
              <a:rPr lang="en-US" dirty="0"/>
              <a:t>Questions to Answer:</a:t>
            </a:r>
          </a:p>
          <a:p>
            <a:pPr lvl="1"/>
            <a:r>
              <a:rPr lang="en-US" dirty="0"/>
              <a:t>Do you know what types of jobs match your skills?</a:t>
            </a:r>
          </a:p>
          <a:p>
            <a:pPr lvl="1"/>
            <a:r>
              <a:rPr lang="en-US" i="1" dirty="0"/>
              <a:t>What devices can make that easier, quicker or assist. </a:t>
            </a:r>
          </a:p>
          <a:p>
            <a:pPr lvl="2"/>
            <a:r>
              <a:rPr lang="en-US" dirty="0"/>
              <a:t>Do you know if those jobs are available? Now that you have your device.</a:t>
            </a:r>
          </a:p>
          <a:p>
            <a:pPr marL="914400" lvl="2" indent="0">
              <a:buNone/>
            </a:pPr>
            <a:endParaRPr lang="en-US" dirty="0"/>
          </a:p>
          <a:p>
            <a:r>
              <a:rPr lang="en-US" dirty="0"/>
              <a:t>If you receive disability benefits:</a:t>
            </a:r>
          </a:p>
          <a:p>
            <a:pPr lvl="2"/>
            <a:r>
              <a:rPr lang="en-US" dirty="0"/>
              <a:t>Do you want a job that pays enough to replace some of all your benefits?</a:t>
            </a:r>
          </a:p>
          <a:p>
            <a:pPr lvl="2"/>
            <a:r>
              <a:rPr lang="en-US" dirty="0"/>
              <a:t>Do you know how many hours and the rate of pay you can earn before it affects your benefits? </a:t>
            </a:r>
          </a:p>
          <a:p>
            <a:r>
              <a:rPr lang="en-US" dirty="0"/>
              <a:t>How can limitations cause by your disability or disabilities be accommodated with your new device?</a:t>
            </a:r>
          </a:p>
          <a:p>
            <a:pPr lvl="1"/>
            <a:r>
              <a:rPr lang="en-US" dirty="0"/>
              <a:t>Do you  need your disability accommodation addressed by an expert who can answer those questions? </a:t>
            </a:r>
            <a:r>
              <a:rPr lang="en-US" i="1" dirty="0"/>
              <a:t>Do we have an assessment from Assistive Technology of NM</a:t>
            </a:r>
            <a:r>
              <a:rPr lang="en-US" dirty="0"/>
              <a:t>.</a:t>
            </a:r>
          </a:p>
          <a:p>
            <a:pPr marL="457200" lvl="1" indent="0">
              <a:buNone/>
            </a:pPr>
            <a:r>
              <a:rPr lang="en-US" b="1" i="1" dirty="0"/>
              <a:t>These Questions establish the need for Assistive Technology to Succeed in the workplace. </a:t>
            </a:r>
          </a:p>
          <a:p>
            <a:pPr lvl="3"/>
            <a:endParaRPr lang="en-US" dirty="0"/>
          </a:p>
          <a:p>
            <a:pPr lvl="2"/>
            <a:endParaRPr lang="en-US" dirty="0"/>
          </a:p>
          <a:p>
            <a:pPr marL="914400" lvl="2" indent="0">
              <a:buNone/>
            </a:pPr>
            <a:endParaRPr lang="en-US" dirty="0"/>
          </a:p>
          <a:p>
            <a:pPr lvl="2"/>
            <a:endParaRPr lang="en-US" dirty="0"/>
          </a:p>
        </p:txBody>
      </p:sp>
    </p:spTree>
    <p:extLst>
      <p:ext uri="{BB962C8B-B14F-4D97-AF65-F5344CB8AC3E}">
        <p14:creationId xmlns:p14="http://schemas.microsoft.com/office/powerpoint/2010/main" val="863765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B3A7A-1A0B-DC6E-2343-ADC607BCED87}"/>
              </a:ext>
            </a:extLst>
          </p:cNvPr>
          <p:cNvSpPr>
            <a:spLocks noGrp="1"/>
          </p:cNvSpPr>
          <p:nvPr>
            <p:ph type="title"/>
          </p:nvPr>
        </p:nvSpPr>
        <p:spPr>
          <a:xfrm>
            <a:off x="774357" y="764373"/>
            <a:ext cx="10731843" cy="1293028"/>
          </a:xfrm>
        </p:spPr>
        <p:txBody>
          <a:bodyPr/>
          <a:lstStyle/>
          <a:p>
            <a:pPr algn="ctr"/>
            <a:r>
              <a:rPr lang="en-US" dirty="0"/>
              <a:t>Plans for employment  (IPE)</a:t>
            </a:r>
          </a:p>
        </p:txBody>
      </p:sp>
      <p:sp>
        <p:nvSpPr>
          <p:cNvPr id="3" name="Content Placeholder 2">
            <a:extLst>
              <a:ext uri="{FF2B5EF4-FFF2-40B4-BE49-F238E27FC236}">
                <a16:creationId xmlns:a16="http://schemas.microsoft.com/office/drawing/2014/main" id="{0432A56E-9284-F73D-3EE9-F43B121681B3}"/>
              </a:ext>
            </a:extLst>
          </p:cNvPr>
          <p:cNvSpPr>
            <a:spLocks noGrp="1"/>
          </p:cNvSpPr>
          <p:nvPr>
            <p:ph idx="1"/>
          </p:nvPr>
        </p:nvSpPr>
        <p:spPr/>
        <p:txBody>
          <a:bodyPr vert="horz" lIns="91440" tIns="45720" rIns="91440" bIns="45720" rtlCol="0" anchor="t">
            <a:normAutofit fontScale="92500" lnSpcReduction="10000"/>
          </a:bodyPr>
          <a:lstStyle/>
          <a:p>
            <a:r>
              <a:rPr lang="en-US" dirty="0"/>
              <a:t>The plan lists services you will receive from VR. </a:t>
            </a:r>
          </a:p>
          <a:p>
            <a:pPr lvl="1"/>
            <a:r>
              <a:rPr lang="en-US" dirty="0"/>
              <a:t>When writing the employment plan, you and VR need to agree on the job goal and what you and VR need to do to reach that goal. This is where in the IPE the AT is addressed, the need and cost to make the client whole.</a:t>
            </a:r>
          </a:p>
          <a:p>
            <a:pPr lvl="1"/>
            <a:endParaRPr lang="en-US" dirty="0"/>
          </a:p>
          <a:p>
            <a:r>
              <a:rPr lang="en-US" dirty="0"/>
              <a:t>What will you need to do address the limitations of your disability or disabilities? (does this require another assessment?)</a:t>
            </a:r>
          </a:p>
          <a:p>
            <a:pPr lvl="1"/>
            <a:r>
              <a:rPr lang="en-US" dirty="0"/>
              <a:t>Documentation will apply here as we construct the IPE.</a:t>
            </a:r>
          </a:p>
          <a:p>
            <a:pPr lvl="1"/>
            <a:r>
              <a:rPr lang="en-US" dirty="0"/>
              <a:t>What will you do to learn the skills for your job goal?</a:t>
            </a:r>
          </a:p>
          <a:p>
            <a:pPr lvl="2"/>
            <a:r>
              <a:rPr lang="en-US" dirty="0"/>
              <a:t>These can be school, work experience or on the job training</a:t>
            </a:r>
          </a:p>
          <a:p>
            <a:pPr lvl="2"/>
            <a:endParaRPr lang="en-US" dirty="0"/>
          </a:p>
          <a:p>
            <a:pPr lvl="2"/>
            <a:r>
              <a:rPr lang="en-US" dirty="0"/>
              <a:t>You can write the plan with VR help or help from someone else</a:t>
            </a:r>
          </a:p>
          <a:p>
            <a:pPr lvl="2"/>
            <a:r>
              <a:rPr lang="en-US" dirty="0"/>
              <a:t>Find a service provider that can help you find the answers (NMTAP)</a:t>
            </a:r>
          </a:p>
          <a:p>
            <a:pPr lvl="2"/>
            <a:r>
              <a:rPr lang="en-US" dirty="0"/>
              <a:t> This IPE is a guide to introducing the AT needed and the preparations to obtain it</a:t>
            </a:r>
          </a:p>
        </p:txBody>
      </p:sp>
    </p:spTree>
    <p:extLst>
      <p:ext uri="{BB962C8B-B14F-4D97-AF65-F5344CB8AC3E}">
        <p14:creationId xmlns:p14="http://schemas.microsoft.com/office/powerpoint/2010/main" val="1519424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F47F0-4B21-109A-8444-EA2B56CFA50B}"/>
              </a:ext>
            </a:extLst>
          </p:cNvPr>
          <p:cNvSpPr>
            <a:spLocks noGrp="1"/>
          </p:cNvSpPr>
          <p:nvPr>
            <p:ph type="title"/>
          </p:nvPr>
        </p:nvSpPr>
        <p:spPr>
          <a:xfrm>
            <a:off x="1655805" y="764373"/>
            <a:ext cx="9850395" cy="1293028"/>
          </a:xfrm>
        </p:spPr>
        <p:txBody>
          <a:bodyPr/>
          <a:lstStyle/>
          <a:p>
            <a:pPr algn="ctr"/>
            <a:r>
              <a:rPr lang="en-US" dirty="0"/>
              <a:t>Options for IPE's </a:t>
            </a:r>
          </a:p>
        </p:txBody>
      </p:sp>
      <p:sp>
        <p:nvSpPr>
          <p:cNvPr id="3" name="Content Placeholder 2">
            <a:extLst>
              <a:ext uri="{FF2B5EF4-FFF2-40B4-BE49-F238E27FC236}">
                <a16:creationId xmlns:a16="http://schemas.microsoft.com/office/drawing/2014/main" id="{2973DB93-B40B-82C7-F9BF-4AE89CFACCC0}"/>
              </a:ext>
            </a:extLst>
          </p:cNvPr>
          <p:cNvSpPr>
            <a:spLocks noGrp="1"/>
          </p:cNvSpPr>
          <p:nvPr>
            <p:ph idx="1"/>
          </p:nvPr>
        </p:nvSpPr>
        <p:spPr/>
        <p:txBody>
          <a:bodyPr vert="horz" lIns="91440" tIns="45720" rIns="91440" bIns="45720" rtlCol="0" anchor="t">
            <a:normAutofit/>
          </a:bodyPr>
          <a:lstStyle/>
          <a:p>
            <a:r>
              <a:rPr lang="en-US" dirty="0"/>
              <a:t>The IPE is the written agreement between the DVR and the eligible participant. The IPE is designed to achieve an employment outcome consistent with the individual's unique strengths, resources, priorities, concerns, abilities, capabilities, interests and informed choice. </a:t>
            </a:r>
          </a:p>
          <a:p>
            <a:r>
              <a:rPr lang="en-US" dirty="0"/>
              <a:t>During the IPE the counselor will assess the client's capabilities as noted as the issues related to identifying an employment outcome and the nature and scope of rehabilitation services necessary to achieve that outcome. </a:t>
            </a:r>
          </a:p>
          <a:p>
            <a:r>
              <a:rPr lang="en-US" dirty="0"/>
              <a:t>The requirement that the VR counselor and PM must approve the final IPE. This is regardless of what option for the IPE was chosen. </a:t>
            </a:r>
          </a:p>
          <a:p>
            <a:r>
              <a:rPr lang="en-US" b="1" i="1" dirty="0"/>
              <a:t> If AT is required, it is laid out in the plan as a formal case note to document our obligation to get the equipment necessary for the clients' success. </a:t>
            </a:r>
          </a:p>
        </p:txBody>
      </p:sp>
    </p:spTree>
    <p:extLst>
      <p:ext uri="{BB962C8B-B14F-4D97-AF65-F5344CB8AC3E}">
        <p14:creationId xmlns:p14="http://schemas.microsoft.com/office/powerpoint/2010/main" val="4278958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AF79C-E88F-B7D5-0B86-0C95480DB078}"/>
              </a:ext>
            </a:extLst>
          </p:cNvPr>
          <p:cNvSpPr>
            <a:spLocks noGrp="1"/>
          </p:cNvSpPr>
          <p:nvPr>
            <p:ph type="title"/>
          </p:nvPr>
        </p:nvSpPr>
        <p:spPr>
          <a:xfrm>
            <a:off x="1404552" y="639315"/>
            <a:ext cx="8610600" cy="1293028"/>
          </a:xfrm>
        </p:spPr>
        <p:txBody>
          <a:bodyPr/>
          <a:lstStyle/>
          <a:p>
            <a:pPr algn="ctr"/>
            <a:r>
              <a:rPr lang="en-US" dirty="0"/>
              <a:t>Employment outcome</a:t>
            </a:r>
          </a:p>
        </p:txBody>
      </p:sp>
      <p:sp>
        <p:nvSpPr>
          <p:cNvPr id="3" name="Content Placeholder 2">
            <a:extLst>
              <a:ext uri="{FF2B5EF4-FFF2-40B4-BE49-F238E27FC236}">
                <a16:creationId xmlns:a16="http://schemas.microsoft.com/office/drawing/2014/main" id="{E1933022-284C-307C-BF54-DB3B0B212D82}"/>
              </a:ext>
            </a:extLst>
          </p:cNvPr>
          <p:cNvSpPr>
            <a:spLocks noGrp="1"/>
          </p:cNvSpPr>
          <p:nvPr>
            <p:ph idx="1"/>
          </p:nvPr>
        </p:nvSpPr>
        <p:spPr/>
        <p:txBody>
          <a:bodyPr vert="horz" lIns="91440" tIns="45720" rIns="91440" bIns="45720" rtlCol="0" anchor="t">
            <a:normAutofit/>
          </a:bodyPr>
          <a:lstStyle/>
          <a:p>
            <a:r>
              <a:rPr lang="en-US" dirty="0"/>
              <a:t>The result is employment in an integrated setting. Identifying an appropriate employment goal and obtaining and agreement between the participant  and the BR counselor  on the employment goals is essential to successful rehabilitation. </a:t>
            </a:r>
          </a:p>
          <a:p>
            <a:r>
              <a:rPr lang="en-US" dirty="0"/>
              <a:t>You are ready to apply for jobs or change jobs if your current job is not suited to your skills and your disability.</a:t>
            </a:r>
          </a:p>
          <a:p>
            <a:r>
              <a:rPr lang="en-US" dirty="0"/>
              <a:t>The VR counselor may acquire performance-based data through evaluations, such as situational assessments, intelligence or aptitude evaluations, and other essential information. This plan sets you up for success.</a:t>
            </a:r>
          </a:p>
          <a:p>
            <a:r>
              <a:rPr lang="en-US" dirty="0"/>
              <a:t> NMDVR counselors can also educate employers about hiring individuals with disabilities and implementing inclusive practices. </a:t>
            </a:r>
          </a:p>
        </p:txBody>
      </p:sp>
    </p:spTree>
    <p:extLst>
      <p:ext uri="{BB962C8B-B14F-4D97-AF65-F5344CB8AC3E}">
        <p14:creationId xmlns:p14="http://schemas.microsoft.com/office/powerpoint/2010/main" val="2046317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5A306-086A-4BDB-32A8-4985B4C8CCC5}"/>
              </a:ext>
            </a:extLst>
          </p:cNvPr>
          <p:cNvSpPr>
            <a:spLocks noGrp="1"/>
          </p:cNvSpPr>
          <p:nvPr>
            <p:ph type="title"/>
          </p:nvPr>
        </p:nvSpPr>
        <p:spPr>
          <a:xfrm>
            <a:off x="1165654" y="639316"/>
            <a:ext cx="8610600" cy="1293028"/>
          </a:xfrm>
        </p:spPr>
        <p:txBody>
          <a:bodyPr/>
          <a:lstStyle/>
          <a:p>
            <a:pPr algn="ctr"/>
            <a:r>
              <a:rPr lang="en-US" dirty="0"/>
              <a:t>Employment </a:t>
            </a:r>
          </a:p>
        </p:txBody>
      </p:sp>
      <p:sp>
        <p:nvSpPr>
          <p:cNvPr id="3" name="Content Placeholder 2">
            <a:extLst>
              <a:ext uri="{FF2B5EF4-FFF2-40B4-BE49-F238E27FC236}">
                <a16:creationId xmlns:a16="http://schemas.microsoft.com/office/drawing/2014/main" id="{E3845FE1-3B48-1CC8-6F97-12A4ECA86FF8}"/>
              </a:ext>
            </a:extLst>
          </p:cNvPr>
          <p:cNvSpPr>
            <a:spLocks noGrp="1"/>
          </p:cNvSpPr>
          <p:nvPr>
            <p:ph sz="half" idx="1"/>
          </p:nvPr>
        </p:nvSpPr>
        <p:spPr/>
        <p:txBody>
          <a:bodyPr/>
          <a:lstStyle/>
          <a:p>
            <a:r>
              <a:rPr lang="en-US" dirty="0"/>
              <a:t>Competitive Employment-an integrated setting for which an individual is compensated for or at above minimum wage. </a:t>
            </a:r>
          </a:p>
          <a:p>
            <a:r>
              <a:rPr lang="en-US" dirty="0"/>
              <a:t>Self-Employment-This option recognizes that self employment is more prevalent in rural areas as there aren’t as many employment opportunities as possible.</a:t>
            </a:r>
          </a:p>
          <a:p>
            <a:r>
              <a:rPr lang="en-US" dirty="0"/>
              <a:t>Self-Employment guidance:- process of developing a plan to be successful in self employment. </a:t>
            </a:r>
          </a:p>
        </p:txBody>
      </p:sp>
      <p:sp>
        <p:nvSpPr>
          <p:cNvPr id="4" name="Content Placeholder 3">
            <a:extLst>
              <a:ext uri="{FF2B5EF4-FFF2-40B4-BE49-F238E27FC236}">
                <a16:creationId xmlns:a16="http://schemas.microsoft.com/office/drawing/2014/main" id="{6F30A9B7-4F0B-E1FA-87C1-7C336D541C80}"/>
              </a:ext>
            </a:extLst>
          </p:cNvPr>
          <p:cNvSpPr>
            <a:spLocks noGrp="1"/>
          </p:cNvSpPr>
          <p:nvPr>
            <p:ph sz="half" idx="2"/>
          </p:nvPr>
        </p:nvSpPr>
        <p:spPr/>
        <p:txBody>
          <a:bodyPr/>
          <a:lstStyle/>
          <a:p>
            <a:r>
              <a:rPr lang="en-US" dirty="0"/>
              <a:t>Responsibilities </a:t>
            </a:r>
          </a:p>
          <a:p>
            <a:pPr lvl="1"/>
            <a:r>
              <a:rPr lang="en-US" dirty="0"/>
              <a:t>Our clients must sign a participation agreement to be able to assure we are using the services properly. The determination of DVR is to be able to find competitive integrated employment for those that come to our program seeking a sustainable future. </a:t>
            </a:r>
          </a:p>
          <a:p>
            <a:pPr lvl="1"/>
            <a:r>
              <a:rPr lang="en-US" dirty="0"/>
              <a:t> </a:t>
            </a:r>
            <a:r>
              <a:rPr lang="en-US" b="1" i="1" dirty="0"/>
              <a:t>All these can be a reality if we can find the AT needed for our client to maintain a steady out-come to become gainfully employed</a:t>
            </a:r>
            <a:r>
              <a:rPr lang="en-US" dirty="0"/>
              <a:t>. </a:t>
            </a:r>
          </a:p>
        </p:txBody>
      </p:sp>
    </p:spTree>
    <p:extLst>
      <p:ext uri="{BB962C8B-B14F-4D97-AF65-F5344CB8AC3E}">
        <p14:creationId xmlns:p14="http://schemas.microsoft.com/office/powerpoint/2010/main" val="2548001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D33EA-1128-3AD1-DBFA-C7E7B3AE7E39}"/>
              </a:ext>
            </a:extLst>
          </p:cNvPr>
          <p:cNvSpPr>
            <a:spLocks noGrp="1"/>
          </p:cNvSpPr>
          <p:nvPr>
            <p:ph type="title"/>
          </p:nvPr>
        </p:nvSpPr>
        <p:spPr>
          <a:xfrm>
            <a:off x="337751" y="550189"/>
            <a:ext cx="10964563" cy="1293028"/>
          </a:xfrm>
        </p:spPr>
        <p:txBody>
          <a:bodyPr/>
          <a:lstStyle/>
          <a:p>
            <a:pPr algn="ctr"/>
            <a:r>
              <a:rPr lang="en-US" dirty="0"/>
              <a:t>Follow-up &amp; Proposed next steps </a:t>
            </a:r>
          </a:p>
        </p:txBody>
      </p:sp>
      <p:sp>
        <p:nvSpPr>
          <p:cNvPr id="3" name="Content Placeholder 2">
            <a:extLst>
              <a:ext uri="{FF2B5EF4-FFF2-40B4-BE49-F238E27FC236}">
                <a16:creationId xmlns:a16="http://schemas.microsoft.com/office/drawing/2014/main" id="{5C431C6E-5E77-3680-8486-C68BE3DF7D61}"/>
              </a:ext>
            </a:extLst>
          </p:cNvPr>
          <p:cNvSpPr>
            <a:spLocks noGrp="1"/>
          </p:cNvSpPr>
          <p:nvPr>
            <p:ph idx="1"/>
          </p:nvPr>
        </p:nvSpPr>
        <p:spPr>
          <a:xfrm>
            <a:off x="685800" y="1738185"/>
            <a:ext cx="10134600" cy="4480501"/>
          </a:xfrm>
        </p:spPr>
        <p:txBody>
          <a:bodyPr vert="horz" lIns="91440" tIns="45720" rIns="91440" bIns="45720" rtlCol="0" anchor="t">
            <a:normAutofit/>
          </a:bodyPr>
          <a:lstStyle/>
          <a:p>
            <a:r>
              <a:rPr lang="en-US" dirty="0"/>
              <a:t>Job follow up activities</a:t>
            </a:r>
          </a:p>
          <a:p>
            <a:pPr lvl="1"/>
            <a:r>
              <a:rPr lang="en-US" dirty="0"/>
              <a:t>When you are hired stay connected with VR counselor to let them know how you are doing. </a:t>
            </a:r>
          </a:p>
          <a:p>
            <a:pPr lvl="1"/>
            <a:r>
              <a:rPr lang="en-US" dirty="0"/>
              <a:t>If you find there are things you cannot do, contact your counselor right away. </a:t>
            </a:r>
          </a:p>
          <a:p>
            <a:pPr lvl="1"/>
            <a:r>
              <a:rPr lang="en-US" dirty="0"/>
              <a:t>Follow along for 90days to make sure the job is sustainable. </a:t>
            </a:r>
          </a:p>
          <a:p>
            <a:r>
              <a:rPr lang="en-US" dirty="0"/>
              <a:t>Choices on follow up </a:t>
            </a:r>
          </a:p>
          <a:p>
            <a:pPr lvl="1"/>
            <a:r>
              <a:rPr lang="en-US" dirty="0"/>
              <a:t>You can extent the 90 days if you are having problems on the job</a:t>
            </a:r>
          </a:p>
          <a:p>
            <a:pPr marL="914400" lvl="2" indent="0">
              <a:buNone/>
            </a:pPr>
            <a:endParaRPr lang="en-US" dirty="0"/>
          </a:p>
        </p:txBody>
      </p:sp>
      <p:sp>
        <p:nvSpPr>
          <p:cNvPr id="4" name="Rectangle 1">
            <a:extLst>
              <a:ext uri="{FF2B5EF4-FFF2-40B4-BE49-F238E27FC236}">
                <a16:creationId xmlns:a16="http://schemas.microsoft.com/office/drawing/2014/main" id="{CD74E3BB-A52C-6A6A-C051-8B1FD3D898ED}"/>
              </a:ext>
            </a:extLst>
          </p:cNvPr>
          <p:cNvSpPr>
            <a:spLocks noChangeArrowheads="1"/>
          </p:cNvSpPr>
          <p:nvPr/>
        </p:nvSpPr>
        <p:spPr bwMode="auto">
          <a:xfrm>
            <a:off x="685800" y="4920730"/>
            <a:ext cx="8792792"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Times New Roman" panose="02020603050405020304" pitchFamily="18" charset="0"/>
              </a:rPr>
              <a:t>Needs Assessment</a:t>
            </a:r>
            <a:r>
              <a:rPr kumimoji="0" lang="en-US" altLang="en-US" sz="1800" b="0" i="0" u="none" strike="noStrike" cap="none" normalizeH="0" baseline="0" dirty="0">
                <a:ln>
                  <a:noFill/>
                </a:ln>
                <a:solidFill>
                  <a:schemeClr val="tx1"/>
                </a:solidFill>
                <a:effectLst/>
                <a:latin typeface="Times New Roman" panose="02020603050405020304" pitchFamily="18" charset="0"/>
              </a:rPr>
              <a:t>: Identify client-specific technological barriers and opportunities.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Times New Roman" panose="02020603050405020304" pitchFamily="18" charset="0"/>
              </a:rPr>
              <a:t>Pilot Programs</a:t>
            </a:r>
            <a:r>
              <a:rPr kumimoji="0" lang="en-US" altLang="en-US" sz="1800" b="0" i="0" u="none" strike="noStrike" cap="none" normalizeH="0" baseline="0" dirty="0">
                <a:ln>
                  <a:noFill/>
                </a:ln>
                <a:solidFill>
                  <a:schemeClr val="tx1"/>
                </a:solidFill>
                <a:effectLst/>
                <a:latin typeface="Times New Roman" panose="02020603050405020304" pitchFamily="18" charset="0"/>
              </a:rPr>
              <a:t>: Introduce AT and digital learning tools for a selected group of clients.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Times New Roman" panose="02020603050405020304" pitchFamily="18" charset="0"/>
              </a:rPr>
              <a:t>Training for Staff and Clients</a:t>
            </a:r>
            <a:r>
              <a:rPr kumimoji="0" lang="en-US" altLang="en-US" sz="1800" b="0" i="0" u="none" strike="noStrike" cap="none" normalizeH="0" baseline="0" dirty="0">
                <a:ln>
                  <a:noFill/>
                </a:ln>
                <a:solidFill>
                  <a:schemeClr val="tx1"/>
                </a:solidFill>
                <a:effectLst/>
                <a:latin typeface="Times New Roman" panose="02020603050405020304" pitchFamily="18" charset="0"/>
              </a:rPr>
              <a:t>: Ensure all stakeholders can effectively use the technology.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Times New Roman" panose="02020603050405020304" pitchFamily="18" charset="0"/>
              </a:rPr>
              <a:t>Partnerships</a:t>
            </a:r>
            <a:r>
              <a:rPr kumimoji="0" lang="en-US" altLang="en-US" sz="1800" b="0" i="0" u="none" strike="noStrike" cap="none" normalizeH="0" baseline="0" dirty="0">
                <a:ln>
                  <a:noFill/>
                </a:ln>
                <a:solidFill>
                  <a:schemeClr val="tx1"/>
                </a:solidFill>
                <a:effectLst/>
                <a:latin typeface="Times New Roman" panose="02020603050405020304" pitchFamily="18" charset="0"/>
              </a:rPr>
              <a:t>: Collaborate with tech providers, employers, and education platforms.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Times New Roman" panose="02020603050405020304" pitchFamily="18" charset="0"/>
              </a:rPr>
              <a:t>Evaluation and Scaling</a:t>
            </a:r>
            <a:r>
              <a:rPr kumimoji="0" lang="en-US" altLang="en-US" sz="1800" b="0" i="0" u="none" strike="noStrike" cap="none" normalizeH="0" baseline="0" dirty="0">
                <a:ln>
                  <a:noFill/>
                </a:ln>
                <a:solidFill>
                  <a:schemeClr val="tx1"/>
                </a:solidFill>
                <a:effectLst/>
                <a:latin typeface="Times New Roman" panose="02020603050405020304" pitchFamily="18" charset="0"/>
              </a:rPr>
              <a:t>: Continuously monitor outcomes and expand successful initiatives.</a:t>
            </a:r>
          </a:p>
        </p:txBody>
      </p:sp>
    </p:spTree>
    <p:extLst>
      <p:ext uri="{BB962C8B-B14F-4D97-AF65-F5344CB8AC3E}">
        <p14:creationId xmlns:p14="http://schemas.microsoft.com/office/powerpoint/2010/main" val="23327427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229ED-5054-0096-F1FC-A87D2AAAF502}"/>
              </a:ext>
            </a:extLst>
          </p:cNvPr>
          <p:cNvSpPr>
            <a:spLocks noGrp="1"/>
          </p:cNvSpPr>
          <p:nvPr>
            <p:ph type="title"/>
          </p:nvPr>
        </p:nvSpPr>
        <p:spPr>
          <a:xfrm>
            <a:off x="1610497" y="2865022"/>
            <a:ext cx="8610600" cy="1293028"/>
          </a:xfrm>
        </p:spPr>
        <p:txBody>
          <a:bodyPr>
            <a:normAutofit/>
          </a:bodyPr>
          <a:lstStyle/>
          <a:p>
            <a:pPr algn="ctr"/>
            <a:r>
              <a:rPr lang="en-US" sz="7200" b="1" dirty="0"/>
              <a:t>QUIZ! </a:t>
            </a:r>
          </a:p>
        </p:txBody>
      </p:sp>
    </p:spTree>
    <p:extLst>
      <p:ext uri="{BB962C8B-B14F-4D97-AF65-F5344CB8AC3E}">
        <p14:creationId xmlns:p14="http://schemas.microsoft.com/office/powerpoint/2010/main" val="3410721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68961-5988-ED92-FC6C-B5BC23A70CD3}"/>
              </a:ext>
            </a:extLst>
          </p:cNvPr>
          <p:cNvSpPr>
            <a:spLocks noGrp="1"/>
          </p:cNvSpPr>
          <p:nvPr>
            <p:ph type="title"/>
          </p:nvPr>
        </p:nvSpPr>
        <p:spPr>
          <a:xfrm>
            <a:off x="1282700" y="523073"/>
            <a:ext cx="8610600" cy="442127"/>
          </a:xfrm>
        </p:spPr>
        <p:txBody>
          <a:bodyPr>
            <a:normAutofit fontScale="90000"/>
          </a:bodyPr>
          <a:lstStyle/>
          <a:p>
            <a:pPr algn="ctr"/>
            <a:r>
              <a:rPr lang="en-US" b="1" dirty="0"/>
              <a:t>NMDVR</a:t>
            </a:r>
          </a:p>
        </p:txBody>
      </p:sp>
      <p:pic>
        <p:nvPicPr>
          <p:cNvPr id="5" name="Content Placeholder 4" descr="Photo of Direct Vocational Rehabilitation Services:&#10;Career guidance and counseling&#10;resume development&#10;job search and placement assistance&#10;transition to work services for high school students&#10;post-secondary education assistance&#10;supported employment services&#10;assistive technology&#10;vocational training&#10;occupational licensure, tools and other equipment&#10;assistance with developing small business plans&#10;interpreter services">
            <a:extLst>
              <a:ext uri="{FF2B5EF4-FFF2-40B4-BE49-F238E27FC236}">
                <a16:creationId xmlns:a16="http://schemas.microsoft.com/office/drawing/2014/main" id="{D767F97D-9B5A-6E18-F27F-D0930949947E}"/>
              </a:ext>
            </a:extLst>
          </p:cNvPr>
          <p:cNvPicPr>
            <a:picLocks noGrp="1" noChangeAspect="1"/>
          </p:cNvPicPr>
          <p:nvPr>
            <p:ph idx="1"/>
          </p:nvPr>
        </p:nvPicPr>
        <p:blipFill>
          <a:blip r:embed="rId2"/>
          <a:stretch>
            <a:fillRect/>
          </a:stretch>
        </p:blipFill>
        <p:spPr>
          <a:xfrm>
            <a:off x="933176" y="2654300"/>
            <a:ext cx="6343924" cy="3966546"/>
          </a:xfrm>
        </p:spPr>
      </p:pic>
      <p:pic>
        <p:nvPicPr>
          <p:cNvPr id="7" name="Picture 6" descr="Our Mission:&#10;The New Mexico Division of Vocational Rehabilitation is committed to ensuring that every New Mexican with a disability achieves their employment goals and thrives in their communities.">
            <a:extLst>
              <a:ext uri="{FF2B5EF4-FFF2-40B4-BE49-F238E27FC236}">
                <a16:creationId xmlns:a16="http://schemas.microsoft.com/office/drawing/2014/main" id="{3AC05332-8EA6-DF86-13CD-1E269F990D37}"/>
              </a:ext>
            </a:extLst>
          </p:cNvPr>
          <p:cNvPicPr>
            <a:picLocks noChangeAspect="1"/>
          </p:cNvPicPr>
          <p:nvPr/>
        </p:nvPicPr>
        <p:blipFill>
          <a:blip r:embed="rId3"/>
          <a:stretch>
            <a:fillRect/>
          </a:stretch>
        </p:blipFill>
        <p:spPr>
          <a:xfrm>
            <a:off x="5765801" y="1238170"/>
            <a:ext cx="5245099" cy="1143160"/>
          </a:xfrm>
          <a:prstGeom prst="rect">
            <a:avLst/>
          </a:prstGeom>
        </p:spPr>
      </p:pic>
    </p:spTree>
    <p:extLst>
      <p:ext uri="{BB962C8B-B14F-4D97-AF65-F5344CB8AC3E}">
        <p14:creationId xmlns:p14="http://schemas.microsoft.com/office/powerpoint/2010/main" val="4537214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73FBFE-A966-B3B6-BBF1-ADBC0DC41693}"/>
              </a:ext>
            </a:extLst>
          </p:cNvPr>
          <p:cNvSpPr>
            <a:spLocks noGrp="1"/>
          </p:cNvSpPr>
          <p:nvPr>
            <p:ph type="title"/>
          </p:nvPr>
        </p:nvSpPr>
        <p:spPr>
          <a:xfrm>
            <a:off x="2895600" y="-1293028"/>
            <a:ext cx="8610600" cy="1293028"/>
          </a:xfrm>
        </p:spPr>
        <p:txBody>
          <a:bodyPr vert="horz" lIns="91440" tIns="45720" rIns="91440" bIns="45720" rtlCol="0" anchor="b">
            <a:normAutofit/>
          </a:bodyPr>
          <a:lstStyle/>
          <a:p>
            <a:r>
              <a:rPr lang="en-US" dirty="0"/>
              <a:t>Quiz </a:t>
            </a:r>
            <a:r>
              <a:rPr lang="en-US" dirty="0" err="1"/>
              <a:t>QUestions</a:t>
            </a:r>
            <a:endParaRPr lang="en-US" dirty="0"/>
          </a:p>
        </p:txBody>
      </p:sp>
      <p:sp>
        <p:nvSpPr>
          <p:cNvPr id="3" name="Content Placeholder 2">
            <a:extLst>
              <a:ext uri="{FF2B5EF4-FFF2-40B4-BE49-F238E27FC236}">
                <a16:creationId xmlns:a16="http://schemas.microsoft.com/office/drawing/2014/main" id="{D3D5EC5C-5AF1-DE8C-5842-147E7FA99658}"/>
              </a:ext>
            </a:extLst>
          </p:cNvPr>
          <p:cNvSpPr>
            <a:spLocks noGrp="1"/>
          </p:cNvSpPr>
          <p:nvPr>
            <p:ph sz="half" idx="1"/>
          </p:nvPr>
        </p:nvSpPr>
        <p:spPr>
          <a:xfrm>
            <a:off x="65904" y="403654"/>
            <a:ext cx="5846805" cy="4839473"/>
          </a:xfrm>
        </p:spPr>
        <p:txBody>
          <a:bodyPr>
            <a:noAutofit/>
          </a:bodyPr>
          <a:lstStyle/>
          <a:p>
            <a:r>
              <a:rPr lang="en-US" sz="1200" b="1" dirty="0"/>
              <a:t>1. True/False</a:t>
            </a:r>
            <a:br>
              <a:rPr lang="en-US" sz="1200" dirty="0"/>
            </a:br>
            <a:r>
              <a:rPr lang="en-US" sz="1200" dirty="0"/>
              <a:t>Assistive technology is only useful for clients with physical disabilities.</a:t>
            </a:r>
            <a:br>
              <a:rPr lang="en-US" sz="1200" dirty="0"/>
            </a:br>
            <a:r>
              <a:rPr lang="en-US" sz="1200" i="1" dirty="0"/>
              <a:t>(Answer: False – it includes cognitive, sensory, and communication support as well.)</a:t>
            </a:r>
            <a:endParaRPr lang="en-US" sz="1200" dirty="0"/>
          </a:p>
          <a:p>
            <a:r>
              <a:rPr lang="en-US" sz="1200" b="1" dirty="0"/>
              <a:t>2. Multiple Choice</a:t>
            </a:r>
            <a:br>
              <a:rPr lang="en-US" sz="1200" dirty="0"/>
            </a:br>
            <a:r>
              <a:rPr lang="en-US" sz="1200" dirty="0"/>
              <a:t>Which of the following is a benefit of using assistive technology in employment?</a:t>
            </a:r>
            <a:br>
              <a:rPr lang="en-US" sz="1200" dirty="0"/>
            </a:br>
            <a:r>
              <a:rPr lang="en-US" sz="1200" dirty="0"/>
              <a:t>A) Increases independence</a:t>
            </a:r>
            <a:br>
              <a:rPr lang="en-US" sz="1200" dirty="0"/>
            </a:br>
            <a:r>
              <a:rPr lang="en-US" sz="1200" dirty="0"/>
              <a:t>B) Reduces reliance on job coaches</a:t>
            </a:r>
            <a:br>
              <a:rPr lang="en-US" sz="1200" dirty="0"/>
            </a:br>
            <a:r>
              <a:rPr lang="en-US" sz="1200" dirty="0"/>
              <a:t>C) Expands job options</a:t>
            </a:r>
            <a:br>
              <a:rPr lang="en-US" sz="1200" dirty="0"/>
            </a:br>
            <a:r>
              <a:rPr lang="en-US" sz="1200" dirty="0"/>
              <a:t>D) All of the above</a:t>
            </a:r>
            <a:br>
              <a:rPr lang="en-US" sz="1200" dirty="0"/>
            </a:br>
            <a:r>
              <a:rPr lang="en-US" sz="1200" i="1" dirty="0"/>
              <a:t>(Answer: D)</a:t>
            </a:r>
            <a:br>
              <a:rPr lang="en-US" sz="1200" dirty="0"/>
            </a:br>
            <a:endParaRPr lang="en-US" sz="1200" dirty="0"/>
          </a:p>
          <a:p>
            <a:r>
              <a:rPr lang="en-US" sz="1200" b="1" dirty="0"/>
              <a:t>3. Scenario</a:t>
            </a:r>
            <a:br>
              <a:rPr lang="en-US" sz="1200" dirty="0"/>
            </a:br>
            <a:r>
              <a:rPr lang="en-US" sz="1200" dirty="0"/>
              <a:t>A client with vision impairment is interested in data entry. Which assistive technology could help them succeed?</a:t>
            </a:r>
            <a:br>
              <a:rPr lang="en-US" sz="1200" dirty="0"/>
            </a:br>
            <a:r>
              <a:rPr lang="en-US" sz="1200" dirty="0"/>
              <a:t>A) Screen readers</a:t>
            </a:r>
            <a:br>
              <a:rPr lang="en-US" sz="1200" dirty="0"/>
            </a:br>
            <a:r>
              <a:rPr lang="en-US" sz="1200" dirty="0"/>
              <a:t>B) Speech-to-text software</a:t>
            </a:r>
            <a:br>
              <a:rPr lang="en-US" sz="1200" dirty="0"/>
            </a:br>
            <a:r>
              <a:rPr lang="en-US" sz="1200" dirty="0"/>
              <a:t>C) Ergonomic desk</a:t>
            </a:r>
            <a:br>
              <a:rPr lang="en-US" sz="1200" dirty="0"/>
            </a:br>
            <a:r>
              <a:rPr lang="en-US" sz="1200" dirty="0"/>
              <a:t>D) Job carving</a:t>
            </a:r>
            <a:br>
              <a:rPr lang="en-US" sz="1200" dirty="0"/>
            </a:br>
            <a:r>
              <a:rPr lang="en-US" sz="1200" i="1" dirty="0"/>
              <a:t>(Answer: A, though B can also support)</a:t>
            </a:r>
            <a:br>
              <a:rPr lang="en-US" sz="1200" dirty="0"/>
            </a:br>
            <a:endParaRPr lang="en-US" sz="1200" dirty="0"/>
          </a:p>
          <a:p>
            <a:r>
              <a:rPr lang="en-US" sz="1200" b="1" dirty="0"/>
              <a:t>4. Multiple Choice</a:t>
            </a:r>
            <a:br>
              <a:rPr lang="en-US" sz="1200" dirty="0"/>
            </a:br>
            <a:r>
              <a:rPr lang="en-US" sz="1200" dirty="0"/>
              <a:t>Which NMDVR partner program specifically provides assistive technology evaluation and loan services in New Mexico?</a:t>
            </a:r>
            <a:br>
              <a:rPr lang="en-US" sz="1200" dirty="0"/>
            </a:br>
            <a:r>
              <a:rPr lang="en-US" sz="1200" dirty="0"/>
              <a:t>A) NMDVR Vocational Placement Unit</a:t>
            </a:r>
            <a:br>
              <a:rPr lang="en-US" sz="1200" dirty="0"/>
            </a:br>
            <a:r>
              <a:rPr lang="en-US" sz="1200" dirty="0"/>
              <a:t>B) NMTAP (New Mexico Technology Assistance Program)</a:t>
            </a:r>
            <a:br>
              <a:rPr lang="en-US" sz="1200" dirty="0"/>
            </a:br>
            <a:r>
              <a:rPr lang="en-US" sz="1200" dirty="0"/>
              <a:t>C) Workforce Connection Centers</a:t>
            </a:r>
            <a:br>
              <a:rPr lang="en-US" sz="1200" dirty="0"/>
            </a:br>
            <a:r>
              <a:rPr lang="en-US" sz="1200" dirty="0"/>
              <a:t>D) SSA Ticket to Work</a:t>
            </a:r>
            <a:br>
              <a:rPr lang="en-US" sz="1200" dirty="0"/>
            </a:br>
            <a:r>
              <a:rPr lang="en-US" sz="1200" i="1" dirty="0"/>
              <a:t>(Answer: B)</a:t>
            </a:r>
          </a:p>
          <a:p>
            <a:r>
              <a:rPr lang="en-US" sz="1200" b="1" dirty="0"/>
              <a:t>5. True/False</a:t>
            </a:r>
            <a:br>
              <a:rPr lang="en-US" sz="1200" dirty="0"/>
            </a:br>
            <a:r>
              <a:rPr lang="en-US" sz="1200" dirty="0"/>
              <a:t>Technology training for clients is just as important as providing the equipment itself.</a:t>
            </a:r>
            <a:br>
              <a:rPr lang="en-US" sz="1200" dirty="0"/>
            </a:br>
            <a:r>
              <a:rPr lang="en-US" sz="1200" i="1" dirty="0"/>
              <a:t>(Answer: True)</a:t>
            </a:r>
            <a:endParaRPr lang="en-US" sz="1200" dirty="0"/>
          </a:p>
          <a:p>
            <a:endParaRPr lang="en-US" sz="1200" dirty="0"/>
          </a:p>
          <a:p>
            <a:pPr marL="0" indent="0">
              <a:buNone/>
            </a:pPr>
            <a:br>
              <a:rPr lang="en-US" sz="1200" dirty="0"/>
            </a:br>
            <a:endParaRPr lang="en-US" sz="1200" dirty="0"/>
          </a:p>
          <a:p>
            <a:endParaRPr lang="en-US" sz="1200" dirty="0"/>
          </a:p>
        </p:txBody>
      </p:sp>
      <p:sp>
        <p:nvSpPr>
          <p:cNvPr id="4" name="Content Placeholder 3">
            <a:extLst>
              <a:ext uri="{FF2B5EF4-FFF2-40B4-BE49-F238E27FC236}">
                <a16:creationId xmlns:a16="http://schemas.microsoft.com/office/drawing/2014/main" id="{F52C65AE-1CDE-D562-0EF8-1501AE22C3EB}"/>
              </a:ext>
            </a:extLst>
          </p:cNvPr>
          <p:cNvSpPr>
            <a:spLocks noGrp="1"/>
          </p:cNvSpPr>
          <p:nvPr>
            <p:ph sz="half" idx="2"/>
          </p:nvPr>
        </p:nvSpPr>
        <p:spPr>
          <a:xfrm>
            <a:off x="6096000" y="184809"/>
            <a:ext cx="5945658" cy="5277161"/>
          </a:xfrm>
        </p:spPr>
        <p:txBody>
          <a:bodyPr>
            <a:noAutofit/>
          </a:bodyPr>
          <a:lstStyle/>
          <a:p>
            <a:pPr marL="0" indent="0">
              <a:buNone/>
            </a:pPr>
            <a:endParaRPr lang="en-US" sz="1200" dirty="0"/>
          </a:p>
          <a:p>
            <a:r>
              <a:rPr lang="en-US" sz="1200" b="1" dirty="0"/>
              <a:t>6. Multiple Choice</a:t>
            </a:r>
            <a:br>
              <a:rPr lang="en-US" sz="1200" dirty="0"/>
            </a:br>
            <a:r>
              <a:rPr lang="en-US" sz="1200" dirty="0"/>
              <a:t>What is the counselor’s role in helping clients access assistive tech?</a:t>
            </a:r>
            <a:br>
              <a:rPr lang="en-US" sz="1200" dirty="0"/>
            </a:br>
            <a:r>
              <a:rPr lang="en-US" sz="1200" dirty="0"/>
              <a:t>A) Identify the need during intake/assessment</a:t>
            </a:r>
            <a:br>
              <a:rPr lang="en-US" sz="1200" dirty="0"/>
            </a:br>
            <a:r>
              <a:rPr lang="en-US" sz="1200" dirty="0"/>
              <a:t>B) Refer to NMTAP or vendors for evaluations</a:t>
            </a:r>
            <a:br>
              <a:rPr lang="en-US" sz="1200" dirty="0"/>
            </a:br>
            <a:r>
              <a:rPr lang="en-US" sz="1200" dirty="0"/>
              <a:t>C) Ensure training and follow-up</a:t>
            </a:r>
            <a:br>
              <a:rPr lang="en-US" sz="1200" dirty="0"/>
            </a:br>
            <a:r>
              <a:rPr lang="en-US" sz="1200" dirty="0"/>
              <a:t>D) All of the above</a:t>
            </a:r>
            <a:br>
              <a:rPr lang="en-US" sz="1200" dirty="0"/>
            </a:br>
            <a:r>
              <a:rPr lang="en-US" sz="1200" i="1" dirty="0"/>
              <a:t>(Answer: D)</a:t>
            </a:r>
            <a:br>
              <a:rPr lang="en-US" sz="1200" dirty="0"/>
            </a:br>
            <a:endParaRPr lang="en-US" sz="1200" dirty="0"/>
          </a:p>
          <a:p>
            <a:r>
              <a:rPr lang="en-US" sz="1200" b="1" dirty="0"/>
              <a:t>7. Fill in the Blank</a:t>
            </a:r>
            <a:br>
              <a:rPr lang="en-US" sz="1200" dirty="0"/>
            </a:br>
            <a:r>
              <a:rPr lang="en-US" sz="1200" dirty="0"/>
              <a:t>One way assistive technology impacts employment outcomes is by ___________.</a:t>
            </a:r>
            <a:br>
              <a:rPr lang="en-US" sz="1200" dirty="0"/>
            </a:br>
            <a:r>
              <a:rPr lang="en-US" sz="1200" i="1" dirty="0"/>
              <a:t>(Answer: leveling the playing field / reducing workplace barriers / promoting independence</a:t>
            </a:r>
            <a:br>
              <a:rPr lang="en-US" sz="1200" dirty="0"/>
            </a:br>
            <a:endParaRPr lang="en-US" sz="1200" dirty="0"/>
          </a:p>
          <a:p>
            <a:r>
              <a:rPr lang="en-US" sz="1200" b="1" dirty="0"/>
              <a:t>8. Scenario</a:t>
            </a:r>
            <a:br>
              <a:rPr lang="en-US" sz="1200" dirty="0"/>
            </a:br>
            <a:r>
              <a:rPr lang="en-US" sz="1200" dirty="0"/>
              <a:t>A client with autism struggles with time management at work. Which assistive tool might help?</a:t>
            </a:r>
            <a:br>
              <a:rPr lang="en-US" sz="1200" dirty="0"/>
            </a:br>
            <a:r>
              <a:rPr lang="en-US" sz="1200" dirty="0"/>
              <a:t>A) Noise-canceling headphones</a:t>
            </a:r>
            <a:br>
              <a:rPr lang="en-US" sz="1200" dirty="0"/>
            </a:br>
            <a:r>
              <a:rPr lang="en-US" sz="1200" dirty="0"/>
              <a:t>B) Visual scheduling app</a:t>
            </a:r>
            <a:br>
              <a:rPr lang="en-US" sz="1200" dirty="0"/>
            </a:br>
            <a:r>
              <a:rPr lang="en-US" sz="1200" dirty="0"/>
              <a:t>C) Adjustable keyboard</a:t>
            </a:r>
            <a:br>
              <a:rPr lang="en-US" sz="1200" dirty="0"/>
            </a:br>
            <a:r>
              <a:rPr lang="en-US" sz="1200" dirty="0"/>
              <a:t>D) Screen magnifier</a:t>
            </a:r>
            <a:br>
              <a:rPr lang="en-US" sz="1200" dirty="0"/>
            </a:br>
            <a:r>
              <a:rPr lang="en-US" sz="1200" i="1" dirty="0"/>
              <a:t>(Answer: B)</a:t>
            </a:r>
            <a:br>
              <a:rPr lang="en-US" sz="1200" dirty="0"/>
            </a:br>
            <a:endParaRPr lang="en-US" sz="1200" dirty="0"/>
          </a:p>
          <a:p>
            <a:r>
              <a:rPr lang="en-US" sz="1200" b="1" dirty="0"/>
              <a:t>9. Multiple Choice</a:t>
            </a:r>
            <a:br>
              <a:rPr lang="en-US" sz="1200" dirty="0"/>
            </a:br>
            <a:r>
              <a:rPr lang="en-US" sz="1200" dirty="0"/>
              <a:t>Positive client outcomes from using technology include:</a:t>
            </a:r>
            <a:br>
              <a:rPr lang="en-US" sz="1200" dirty="0"/>
            </a:br>
            <a:r>
              <a:rPr lang="en-US" sz="1200" dirty="0"/>
              <a:t>A) Increased confidence and self-efficacy</a:t>
            </a:r>
            <a:br>
              <a:rPr lang="en-US" sz="1200" dirty="0"/>
            </a:br>
            <a:r>
              <a:rPr lang="en-US" sz="1200" dirty="0"/>
              <a:t>B) Higher employment retention</a:t>
            </a:r>
            <a:br>
              <a:rPr lang="en-US" sz="1200" dirty="0"/>
            </a:br>
            <a:r>
              <a:rPr lang="en-US" sz="1200" dirty="0"/>
              <a:t>C) Improved communication with employers</a:t>
            </a:r>
            <a:br>
              <a:rPr lang="en-US" sz="1200" dirty="0"/>
            </a:br>
            <a:r>
              <a:rPr lang="en-US" sz="1200" dirty="0"/>
              <a:t>D) All of the above</a:t>
            </a:r>
            <a:br>
              <a:rPr lang="en-US" sz="1200" dirty="0"/>
            </a:br>
            <a:r>
              <a:rPr lang="en-US" sz="1200" i="1" dirty="0"/>
              <a:t>(Answer: D)</a:t>
            </a:r>
            <a:endParaRPr lang="en-US" sz="1200" dirty="0"/>
          </a:p>
          <a:p>
            <a:r>
              <a:rPr lang="en-US" sz="1200" b="1" dirty="0"/>
              <a:t>10. True/False</a:t>
            </a:r>
            <a:br>
              <a:rPr lang="en-US" sz="1200" dirty="0"/>
            </a:br>
            <a:r>
              <a:rPr lang="en-US" sz="1200" dirty="0"/>
              <a:t>NMDVR counselors should think of assistive technology only at the beginning of the client’s Individualized Plan for Employment (IPE).</a:t>
            </a:r>
            <a:br>
              <a:rPr lang="en-US" sz="1200" dirty="0"/>
            </a:br>
            <a:r>
              <a:rPr lang="en-US" sz="1200" i="1" dirty="0"/>
              <a:t>(Answer: False – AT can be reassessed and added at any stage.)</a:t>
            </a:r>
            <a:endParaRPr lang="en-US" sz="1200" dirty="0"/>
          </a:p>
          <a:p>
            <a:endParaRPr lang="en-US" sz="1200" dirty="0"/>
          </a:p>
        </p:txBody>
      </p:sp>
    </p:spTree>
    <p:extLst>
      <p:ext uri="{BB962C8B-B14F-4D97-AF65-F5344CB8AC3E}">
        <p14:creationId xmlns:p14="http://schemas.microsoft.com/office/powerpoint/2010/main" val="2493298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B0B5E-5CB0-151E-736C-871CFF2531BE}"/>
              </a:ext>
            </a:extLst>
          </p:cNvPr>
          <p:cNvSpPr>
            <a:spLocks noGrp="1"/>
          </p:cNvSpPr>
          <p:nvPr>
            <p:ph type="title"/>
          </p:nvPr>
        </p:nvSpPr>
        <p:spPr/>
        <p:txBody>
          <a:bodyPr/>
          <a:lstStyle/>
          <a:p>
            <a:pPr algn="ctr"/>
            <a:r>
              <a:rPr lang="en-US" dirty="0"/>
              <a:t>Agenda </a:t>
            </a:r>
          </a:p>
        </p:txBody>
      </p:sp>
      <p:sp>
        <p:nvSpPr>
          <p:cNvPr id="3" name="Content Placeholder 2">
            <a:extLst>
              <a:ext uri="{FF2B5EF4-FFF2-40B4-BE49-F238E27FC236}">
                <a16:creationId xmlns:a16="http://schemas.microsoft.com/office/drawing/2014/main" id="{7EF5B3F0-BB7E-C824-6AD3-E9A26110AB2A}"/>
              </a:ext>
            </a:extLst>
          </p:cNvPr>
          <p:cNvSpPr>
            <a:spLocks noGrp="1"/>
          </p:cNvSpPr>
          <p:nvPr>
            <p:ph idx="1"/>
          </p:nvPr>
        </p:nvSpPr>
        <p:spPr/>
        <p:txBody>
          <a:bodyPr vert="horz" lIns="91440" tIns="45720" rIns="91440" bIns="45720" rtlCol="0" anchor="t">
            <a:normAutofit/>
          </a:bodyPr>
          <a:lstStyle/>
          <a:p>
            <a:r>
              <a:rPr lang="en-US" dirty="0"/>
              <a:t>Eligibility </a:t>
            </a:r>
          </a:p>
          <a:p>
            <a:r>
              <a:rPr lang="en-US" dirty="0"/>
              <a:t>Gather Information on Disability</a:t>
            </a:r>
          </a:p>
          <a:p>
            <a:r>
              <a:rPr lang="en-US" dirty="0"/>
              <a:t>Plan for Employment </a:t>
            </a:r>
          </a:p>
          <a:p>
            <a:r>
              <a:rPr lang="en-US" dirty="0"/>
              <a:t>How assistive technology becomes vital for our clients</a:t>
            </a:r>
          </a:p>
          <a:p>
            <a:r>
              <a:rPr lang="en-US" dirty="0"/>
              <a:t>Employment and Follow-Up</a:t>
            </a:r>
          </a:p>
          <a:p>
            <a:r>
              <a:rPr lang="en-US" dirty="0"/>
              <a:t>Closure-End VR Services </a:t>
            </a:r>
          </a:p>
          <a:p>
            <a:endParaRPr lang="en-US" dirty="0"/>
          </a:p>
        </p:txBody>
      </p:sp>
      <p:pic>
        <p:nvPicPr>
          <p:cNvPr id="5" name="Picture 4" descr="Division of Vocational Rehabilitation logo">
            <a:extLst>
              <a:ext uri="{FF2B5EF4-FFF2-40B4-BE49-F238E27FC236}">
                <a16:creationId xmlns:a16="http://schemas.microsoft.com/office/drawing/2014/main" id="{5E83BEC5-7277-CA8E-95A0-A4A15A259CB0}"/>
              </a:ext>
            </a:extLst>
          </p:cNvPr>
          <p:cNvPicPr>
            <a:picLocks noChangeAspect="1"/>
          </p:cNvPicPr>
          <p:nvPr/>
        </p:nvPicPr>
        <p:blipFill>
          <a:blip r:embed="rId2"/>
          <a:stretch>
            <a:fillRect/>
          </a:stretch>
        </p:blipFill>
        <p:spPr>
          <a:xfrm>
            <a:off x="8829301" y="4431525"/>
            <a:ext cx="2676899" cy="1924319"/>
          </a:xfrm>
          <a:prstGeom prst="rect">
            <a:avLst/>
          </a:prstGeom>
        </p:spPr>
      </p:pic>
    </p:spTree>
    <p:extLst>
      <p:ext uri="{BB962C8B-B14F-4D97-AF65-F5344CB8AC3E}">
        <p14:creationId xmlns:p14="http://schemas.microsoft.com/office/powerpoint/2010/main" val="3334854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95D8C-B79F-6ED5-5ECE-57E6F8CFA2F2}"/>
              </a:ext>
            </a:extLst>
          </p:cNvPr>
          <p:cNvSpPr>
            <a:spLocks noGrp="1"/>
          </p:cNvSpPr>
          <p:nvPr>
            <p:ph type="title"/>
          </p:nvPr>
        </p:nvSpPr>
        <p:spPr>
          <a:xfrm>
            <a:off x="984422" y="443097"/>
            <a:ext cx="8610600" cy="1293028"/>
          </a:xfrm>
        </p:spPr>
        <p:txBody>
          <a:bodyPr/>
          <a:lstStyle/>
          <a:p>
            <a:pPr algn="ctr"/>
            <a:r>
              <a:rPr lang="en-US" dirty="0"/>
              <a:t>Eligibility </a:t>
            </a:r>
          </a:p>
        </p:txBody>
      </p:sp>
      <p:sp>
        <p:nvSpPr>
          <p:cNvPr id="3" name="Content Placeholder 2">
            <a:extLst>
              <a:ext uri="{FF2B5EF4-FFF2-40B4-BE49-F238E27FC236}">
                <a16:creationId xmlns:a16="http://schemas.microsoft.com/office/drawing/2014/main" id="{A0AFE2ED-1365-C702-9FAB-C32B99812408}"/>
              </a:ext>
            </a:extLst>
          </p:cNvPr>
          <p:cNvSpPr>
            <a:spLocks noGrp="1"/>
          </p:cNvSpPr>
          <p:nvPr>
            <p:ph idx="1"/>
          </p:nvPr>
        </p:nvSpPr>
        <p:spPr>
          <a:xfrm>
            <a:off x="685800" y="1606378"/>
            <a:ext cx="10820400" cy="4612307"/>
          </a:xfrm>
        </p:spPr>
        <p:txBody>
          <a:bodyPr vert="horz" lIns="91440" tIns="45720" rIns="91440" bIns="45720" rtlCol="0" anchor="t">
            <a:normAutofit/>
          </a:bodyPr>
          <a:lstStyle/>
          <a:p>
            <a:r>
              <a:rPr lang="en-US" dirty="0"/>
              <a:t>You are eligible if your disability is stopping you from getting or keeping a job that uses your skills and abilities</a:t>
            </a:r>
          </a:p>
          <a:p>
            <a:pPr lvl="1"/>
            <a:r>
              <a:rPr lang="en-US" dirty="0"/>
              <a:t>You require VR services to deal with your disability limitations so you can reach that job goal.</a:t>
            </a:r>
          </a:p>
          <a:p>
            <a:pPr lvl="1"/>
            <a:endParaRPr lang="en-US" dirty="0"/>
          </a:p>
          <a:p>
            <a:r>
              <a:rPr lang="en-US" dirty="0"/>
              <a:t>There are two requirements</a:t>
            </a:r>
          </a:p>
          <a:p>
            <a:pPr lvl="1"/>
            <a:r>
              <a:rPr lang="en-US" dirty="0"/>
              <a:t>An individual has undergone an assessment for determining eligibility &amp; VR needs</a:t>
            </a:r>
          </a:p>
          <a:p>
            <a:pPr lvl="1"/>
            <a:r>
              <a:rPr lang="en-US" dirty="0"/>
              <a:t>Require VR to secure, retain, advance or regain employment consistent with the individual's strengths, resources, priorities, concerns, abilities, capabilities, interests &amp; informed choices. </a:t>
            </a:r>
          </a:p>
          <a:p>
            <a:r>
              <a:rPr lang="en-US" dirty="0"/>
              <a:t>For our clients that need assistive technology: According to JAN, Job accommodation network, over 50% of workplace accommodations cost nothing, and most others average less then &amp;500.</a:t>
            </a:r>
          </a:p>
          <a:p>
            <a:r>
              <a:rPr lang="en-US" dirty="0"/>
              <a:t>Employers report retaining valuable employees and improving workplace productivity with AT. </a:t>
            </a:r>
          </a:p>
        </p:txBody>
      </p:sp>
    </p:spTree>
    <p:extLst>
      <p:ext uri="{BB962C8B-B14F-4D97-AF65-F5344CB8AC3E}">
        <p14:creationId xmlns:p14="http://schemas.microsoft.com/office/powerpoint/2010/main" val="1179744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CBBAC-B7E2-1C8F-6F8E-6AEEB994715B}"/>
              </a:ext>
            </a:extLst>
          </p:cNvPr>
          <p:cNvSpPr>
            <a:spLocks noGrp="1"/>
          </p:cNvSpPr>
          <p:nvPr>
            <p:ph type="title"/>
          </p:nvPr>
        </p:nvSpPr>
        <p:spPr>
          <a:xfrm>
            <a:off x="683342" y="747986"/>
            <a:ext cx="10675374" cy="1293028"/>
          </a:xfrm>
        </p:spPr>
        <p:txBody>
          <a:bodyPr/>
          <a:lstStyle/>
          <a:p>
            <a:r>
              <a:rPr lang="en-US" dirty="0"/>
              <a:t>Procedures for determining eligibility</a:t>
            </a:r>
          </a:p>
        </p:txBody>
      </p:sp>
      <p:sp>
        <p:nvSpPr>
          <p:cNvPr id="3" name="Content Placeholder 2">
            <a:extLst>
              <a:ext uri="{FF2B5EF4-FFF2-40B4-BE49-F238E27FC236}">
                <a16:creationId xmlns:a16="http://schemas.microsoft.com/office/drawing/2014/main" id="{3324788E-F266-4134-B821-C6FCD121ED73}"/>
              </a:ext>
            </a:extLst>
          </p:cNvPr>
          <p:cNvSpPr>
            <a:spLocks noGrp="1"/>
          </p:cNvSpPr>
          <p:nvPr>
            <p:ph idx="1"/>
          </p:nvPr>
        </p:nvSpPr>
        <p:spPr/>
        <p:txBody>
          <a:bodyPr vert="horz" lIns="91440" tIns="45720" rIns="91440" bIns="45720" rtlCol="0" anchor="t">
            <a:normAutofit/>
          </a:bodyPr>
          <a:lstStyle/>
          <a:p>
            <a:r>
              <a:rPr lang="en-US" dirty="0"/>
              <a:t>Three levels of priority:</a:t>
            </a:r>
          </a:p>
          <a:p>
            <a:pPr lvl="1"/>
            <a:r>
              <a:rPr lang="en-US" dirty="0"/>
              <a:t>Not Significant Disabled: an individual with a physical or mental that doesn’t meet either of the other two criteria</a:t>
            </a:r>
          </a:p>
          <a:p>
            <a:pPr lvl="1"/>
            <a:r>
              <a:rPr lang="en-US" dirty="0"/>
              <a:t>Significantly Disabled: an individual who has physical or mental disabilities</a:t>
            </a:r>
          </a:p>
          <a:p>
            <a:pPr lvl="2"/>
            <a:r>
              <a:rPr lang="en-US" dirty="0"/>
              <a:t>For whom Mobility, communication, self-care, self-direction, interpersonal skills, work tolerance or work skills that affect employment outcome. </a:t>
            </a:r>
          </a:p>
          <a:p>
            <a:pPr lvl="2"/>
            <a:r>
              <a:rPr lang="en-US" dirty="0"/>
              <a:t>For whom vocational rehabilitation can be expected to require multiple VR services over an extended period of time.</a:t>
            </a:r>
          </a:p>
          <a:p>
            <a:pPr lvl="1"/>
            <a:r>
              <a:rPr lang="en-US" dirty="0"/>
              <a:t>Most significantly disabled: an individual who has a severe physical or mental impairment that:</a:t>
            </a:r>
          </a:p>
          <a:p>
            <a:pPr lvl="2"/>
            <a:r>
              <a:rPr lang="en-US" dirty="0"/>
              <a:t>Impedes the individual's function in mobility, communication, self-care, self-direction, interpersonal skills, work tolerance or work sills that affect employment outcome.</a:t>
            </a:r>
          </a:p>
          <a:p>
            <a:pPr lvl="2"/>
            <a:r>
              <a:rPr lang="en-US" dirty="0"/>
              <a:t>Whose vocational rehabilitation can be expected  to require multiple and intensive VR services over an extended period of time to result in an employment outcome. </a:t>
            </a:r>
          </a:p>
          <a:p>
            <a:pPr lvl="1"/>
            <a:endParaRPr lang="en-US" dirty="0"/>
          </a:p>
        </p:txBody>
      </p:sp>
    </p:spTree>
    <p:extLst>
      <p:ext uri="{BB962C8B-B14F-4D97-AF65-F5344CB8AC3E}">
        <p14:creationId xmlns:p14="http://schemas.microsoft.com/office/powerpoint/2010/main" val="1162048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4F57A-6510-F870-3236-2914E41C753D}"/>
              </a:ext>
            </a:extLst>
          </p:cNvPr>
          <p:cNvSpPr>
            <a:spLocks noGrp="1"/>
          </p:cNvSpPr>
          <p:nvPr>
            <p:ph type="title"/>
          </p:nvPr>
        </p:nvSpPr>
        <p:spPr>
          <a:xfrm>
            <a:off x="1956487" y="243899"/>
            <a:ext cx="8610600" cy="1293028"/>
          </a:xfrm>
        </p:spPr>
        <p:txBody>
          <a:bodyPr/>
          <a:lstStyle/>
          <a:p>
            <a:pPr algn="ctr"/>
            <a:r>
              <a:rPr lang="en-US" dirty="0"/>
              <a:t>AT for our clients at NMDVR</a:t>
            </a:r>
          </a:p>
        </p:txBody>
      </p:sp>
      <p:sp>
        <p:nvSpPr>
          <p:cNvPr id="4" name="Rectangle 1">
            <a:extLst>
              <a:ext uri="{FF2B5EF4-FFF2-40B4-BE49-F238E27FC236}">
                <a16:creationId xmlns:a16="http://schemas.microsoft.com/office/drawing/2014/main" id="{E5267CF6-1C38-CB93-F653-37FFE0AE7AD1}"/>
              </a:ext>
            </a:extLst>
          </p:cNvPr>
          <p:cNvSpPr>
            <a:spLocks noGrp="1" noChangeArrowheads="1"/>
          </p:cNvSpPr>
          <p:nvPr>
            <p:ph idx="1"/>
          </p:nvPr>
        </p:nvSpPr>
        <p:spPr bwMode="auto">
          <a:xfrm>
            <a:off x="364525" y="2459504"/>
            <a:ext cx="11036643"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Times New Roman" panose="02020603050405020304" pitchFamily="18" charset="0"/>
              </a:rPr>
              <a:t>AT levels the playing field for clients with disabilities. </a:t>
            </a:r>
            <a:r>
              <a:rPr lang="en-US" altLang="en-US" sz="2000" dirty="0">
                <a:latin typeface="Times New Roman" panose="02020603050405020304" pitchFamily="18" charset="0"/>
              </a:rPr>
              <a:t>Even our MSD clients that have not had a change to joint the work force without the accommodations </a:t>
            </a:r>
            <a:endParaRPr kumimoji="0" lang="en-US" altLang="en-US" sz="2000" b="0" i="0" u="none" strike="noStrike" cap="none" normalizeH="0" baseline="0" dirty="0">
              <a:ln>
                <a:noFill/>
              </a:ln>
              <a:solidFill>
                <a:schemeClr val="tx1"/>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Times New Roman" panose="02020603050405020304" pitchFamily="18" charset="0"/>
              </a:rPr>
              <a:t>It allows clients to perform essential job tasks independently. learning skills and independence opens many available opportunities they may not have had before.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Times New Roman" panose="02020603050405020304" pitchFamily="18" charset="0"/>
              </a:rPr>
              <a:t>AT reduces barriers, making employment sustainable and gainful.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Times New Roman" panose="02020603050405020304" pitchFamily="18" charset="0"/>
              </a:rPr>
              <a:t>It’s not just about equipment — it’s about </a:t>
            </a:r>
            <a:r>
              <a:rPr kumimoji="0" lang="en-US" altLang="en-US" sz="2000" b="1" i="0" u="none" strike="noStrike" cap="none" normalizeH="0" baseline="0" dirty="0">
                <a:ln>
                  <a:noFill/>
                </a:ln>
                <a:solidFill>
                  <a:schemeClr val="tx1"/>
                </a:solidFill>
                <a:effectLst/>
                <a:latin typeface="Times New Roman" panose="02020603050405020304" pitchFamily="18" charset="0"/>
              </a:rPr>
              <a:t>access + training + support</a:t>
            </a:r>
            <a:r>
              <a:rPr lang="en-US" altLang="en-US" sz="2000" dirty="0">
                <a:latin typeface="Times New Roman" panose="02020603050405020304" pitchFamily="18" charset="0"/>
              </a:rPr>
              <a:t> &amp; independence. </a:t>
            </a:r>
            <a:endParaRPr kumimoji="0" lang="en-US" altLang="en-US" sz="2000" b="0" i="0" u="none" strike="noStrike" cap="none" normalizeH="0" baseline="0" dirty="0">
              <a:ln>
                <a:noFill/>
              </a:ln>
              <a:solidFill>
                <a:schemeClr val="tx1"/>
              </a:solidFill>
              <a:effectLst/>
              <a:latin typeface="Times New Roman" panose="02020603050405020304" pitchFamily="18" charset="0"/>
            </a:endParaRPr>
          </a:p>
        </p:txBody>
      </p:sp>
    </p:spTree>
    <p:extLst>
      <p:ext uri="{BB962C8B-B14F-4D97-AF65-F5344CB8AC3E}">
        <p14:creationId xmlns:p14="http://schemas.microsoft.com/office/powerpoint/2010/main" val="3568127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81C07-D2E1-357E-5C76-10E86018CFA7}"/>
              </a:ext>
            </a:extLst>
          </p:cNvPr>
          <p:cNvSpPr>
            <a:spLocks noGrp="1"/>
          </p:cNvSpPr>
          <p:nvPr>
            <p:ph type="title"/>
          </p:nvPr>
        </p:nvSpPr>
        <p:spPr>
          <a:xfrm>
            <a:off x="1485900" y="637373"/>
            <a:ext cx="8610600" cy="1293028"/>
          </a:xfrm>
        </p:spPr>
        <p:txBody>
          <a:bodyPr/>
          <a:lstStyle/>
          <a:p>
            <a:pPr algn="ctr"/>
            <a:r>
              <a:rPr lang="en-US" b="1" dirty="0"/>
              <a:t>Working with employers</a:t>
            </a:r>
          </a:p>
        </p:txBody>
      </p:sp>
      <p:pic>
        <p:nvPicPr>
          <p:cNvPr id="5" name="Content Placeholder 4" descr="Working with Employers:&#10;New Mexicans with disabilities are an untapped resource, offering employers the potential for increased productivity, revenue growth, and improved community relations. NMDVR is committed to helping employer partners find candidates who are skilled, loyal, and committed to their success. Through the on the job training program, employers can determine, without obligation, whether the job and business are a good fit with a potential employee. ">
            <a:extLst>
              <a:ext uri="{FF2B5EF4-FFF2-40B4-BE49-F238E27FC236}">
                <a16:creationId xmlns:a16="http://schemas.microsoft.com/office/drawing/2014/main" id="{AA204BF6-7A68-7D45-9C74-F0A3FAC322B6}"/>
              </a:ext>
            </a:extLst>
          </p:cNvPr>
          <p:cNvPicPr>
            <a:picLocks noGrp="1" noChangeAspect="1"/>
          </p:cNvPicPr>
          <p:nvPr>
            <p:ph idx="1"/>
          </p:nvPr>
        </p:nvPicPr>
        <p:blipFill>
          <a:blip r:embed="rId2"/>
          <a:stretch>
            <a:fillRect/>
          </a:stretch>
        </p:blipFill>
        <p:spPr>
          <a:xfrm>
            <a:off x="205153" y="1930401"/>
            <a:ext cx="5586047" cy="4290225"/>
          </a:xfrm>
        </p:spPr>
      </p:pic>
      <p:pic>
        <p:nvPicPr>
          <p:cNvPr id="7" name="Picture 6" descr="Through the on the job training program employers can determine, without obligation, whether the job and business are a good fit with a potential employee. ">
            <a:extLst>
              <a:ext uri="{FF2B5EF4-FFF2-40B4-BE49-F238E27FC236}">
                <a16:creationId xmlns:a16="http://schemas.microsoft.com/office/drawing/2014/main" id="{CB7EFFED-0C6D-6C51-EEA0-D8EC664195BE}"/>
              </a:ext>
            </a:extLst>
          </p:cNvPr>
          <p:cNvPicPr>
            <a:picLocks noChangeAspect="1"/>
          </p:cNvPicPr>
          <p:nvPr/>
        </p:nvPicPr>
        <p:blipFill>
          <a:blip r:embed="rId3"/>
          <a:stretch>
            <a:fillRect/>
          </a:stretch>
        </p:blipFill>
        <p:spPr>
          <a:xfrm>
            <a:off x="6332151" y="1756014"/>
            <a:ext cx="5191171" cy="1546333"/>
          </a:xfrm>
          <a:prstGeom prst="rect">
            <a:avLst/>
          </a:prstGeom>
        </p:spPr>
      </p:pic>
      <p:sp>
        <p:nvSpPr>
          <p:cNvPr id="4" name="TextBox 3">
            <a:extLst>
              <a:ext uri="{FF2B5EF4-FFF2-40B4-BE49-F238E27FC236}">
                <a16:creationId xmlns:a16="http://schemas.microsoft.com/office/drawing/2014/main" id="{056FFF46-D071-BB90-D9EF-1B34C1E1E4EC}"/>
              </a:ext>
            </a:extLst>
          </p:cNvPr>
          <p:cNvSpPr txBox="1"/>
          <p:nvPr/>
        </p:nvSpPr>
        <p:spPr>
          <a:xfrm>
            <a:off x="6096000" y="3824068"/>
            <a:ext cx="6096000" cy="2031325"/>
          </a:xfrm>
          <a:prstGeom prst="rect">
            <a:avLst/>
          </a:prstGeom>
          <a:noFill/>
        </p:spPr>
        <p:txBody>
          <a:bodyPr wrap="square">
            <a:spAutoFit/>
          </a:bodyPr>
          <a:lstStyle/>
          <a:p>
            <a:pPr>
              <a:buNone/>
            </a:pPr>
            <a:r>
              <a:rPr lang="en-US" b="1" dirty="0">
                <a:latin typeface="Times New Roman" panose="02020603050405020304" pitchFamily="18" charset="0"/>
              </a:rPr>
              <a:t>Data:</a:t>
            </a:r>
            <a:endParaRPr lang="en-US" dirty="0">
              <a:latin typeface="Times New Roman" panose="02020603050405020304" pitchFamily="18" charset="0"/>
            </a:endParaRPr>
          </a:p>
          <a:p>
            <a:pPr>
              <a:buFont typeface="Arial" panose="020B0604020202020204" pitchFamily="34" charset="0"/>
              <a:buChar char="•"/>
            </a:pPr>
            <a:r>
              <a:rPr lang="en-US" dirty="0">
                <a:latin typeface="Times New Roman" panose="02020603050405020304" pitchFamily="18" charset="0"/>
              </a:rPr>
              <a:t>In 2023, NMDVR supported clients with AT ranging from screen readers, ergonomic tools, and hearing devices to customized software solutions.</a:t>
            </a:r>
          </a:p>
          <a:p>
            <a:pPr>
              <a:buFont typeface="Arial" panose="020B0604020202020204" pitchFamily="34" charset="0"/>
              <a:buChar char="•"/>
            </a:pPr>
            <a:r>
              <a:rPr lang="en-US" dirty="0">
                <a:latin typeface="Times New Roman" panose="02020603050405020304" pitchFamily="18" charset="0"/>
              </a:rPr>
              <a:t>Clients with access to AT are </a:t>
            </a:r>
            <a:r>
              <a:rPr lang="en-US" b="1" dirty="0">
                <a:latin typeface="Times New Roman" panose="02020603050405020304" pitchFamily="18" charset="0"/>
              </a:rPr>
              <a:t>2x more likely</a:t>
            </a:r>
            <a:r>
              <a:rPr lang="en-US" dirty="0">
                <a:latin typeface="Times New Roman" panose="02020603050405020304" pitchFamily="18" charset="0"/>
              </a:rPr>
              <a:t> to reach successful employment outcomes compared to those without accommodations.</a:t>
            </a:r>
          </a:p>
        </p:txBody>
      </p:sp>
    </p:spTree>
    <p:extLst>
      <p:ext uri="{BB962C8B-B14F-4D97-AF65-F5344CB8AC3E}">
        <p14:creationId xmlns:p14="http://schemas.microsoft.com/office/powerpoint/2010/main" val="3675009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76068-C8AC-8618-5EDA-1712B5ED2753}"/>
              </a:ext>
            </a:extLst>
          </p:cNvPr>
          <p:cNvSpPr>
            <a:spLocks noGrp="1"/>
          </p:cNvSpPr>
          <p:nvPr>
            <p:ph type="title"/>
          </p:nvPr>
        </p:nvSpPr>
        <p:spPr>
          <a:xfrm>
            <a:off x="1577546" y="920892"/>
            <a:ext cx="8610600" cy="652535"/>
          </a:xfrm>
        </p:spPr>
        <p:txBody>
          <a:bodyPr/>
          <a:lstStyle/>
          <a:p>
            <a:r>
              <a:rPr lang="en-US" dirty="0"/>
              <a:t>How AT fulfills client needs</a:t>
            </a:r>
          </a:p>
        </p:txBody>
      </p:sp>
      <p:sp>
        <p:nvSpPr>
          <p:cNvPr id="3" name="Content Placeholder 2">
            <a:extLst>
              <a:ext uri="{FF2B5EF4-FFF2-40B4-BE49-F238E27FC236}">
                <a16:creationId xmlns:a16="http://schemas.microsoft.com/office/drawing/2014/main" id="{593AFEFA-1DB3-EE7A-1296-ECE95354A4C9}"/>
              </a:ext>
            </a:extLst>
          </p:cNvPr>
          <p:cNvSpPr>
            <a:spLocks noGrp="1"/>
          </p:cNvSpPr>
          <p:nvPr>
            <p:ph idx="1"/>
          </p:nvPr>
        </p:nvSpPr>
        <p:spPr>
          <a:xfrm>
            <a:off x="549874" y="1716766"/>
            <a:ext cx="10820400" cy="4024125"/>
          </a:xfrm>
        </p:spPr>
        <p:txBody>
          <a:bodyPr/>
          <a:lstStyle/>
          <a:p>
            <a:r>
              <a:rPr lang="en-US" dirty="0"/>
              <a:t>For Our Employment opportunities:</a:t>
            </a:r>
          </a:p>
          <a:p>
            <a:pPr lvl="2"/>
            <a:r>
              <a:rPr lang="en-US" dirty="0"/>
              <a:t>NMDVR Counselors identify AT needs during assessment and IPE development.</a:t>
            </a:r>
          </a:p>
          <a:p>
            <a:pPr lvl="2"/>
            <a:r>
              <a:rPr lang="en-US" dirty="0"/>
              <a:t>Referrals to NMTAP for evaluations and device loans</a:t>
            </a:r>
          </a:p>
          <a:p>
            <a:pPr lvl="2"/>
            <a:r>
              <a:rPr lang="en-US" dirty="0"/>
              <a:t>DVR provides funding for AT when it is essential to achieving employment goals. </a:t>
            </a:r>
          </a:p>
          <a:p>
            <a:pPr lvl="2"/>
            <a:r>
              <a:rPr lang="en-US" dirty="0"/>
              <a:t>Ongoing training ensures clients know how to effectively use the technology. </a:t>
            </a:r>
          </a:p>
          <a:p>
            <a:pPr lvl="2"/>
            <a:endParaRPr lang="en-US" dirty="0"/>
          </a:p>
        </p:txBody>
      </p:sp>
      <p:sp>
        <p:nvSpPr>
          <p:cNvPr id="4" name="Rectangle 1">
            <a:extLst>
              <a:ext uri="{FF2B5EF4-FFF2-40B4-BE49-F238E27FC236}">
                <a16:creationId xmlns:a16="http://schemas.microsoft.com/office/drawing/2014/main" id="{38E9E497-B5DA-007B-AC15-972CF8779D49}"/>
              </a:ext>
            </a:extLst>
          </p:cNvPr>
          <p:cNvSpPr>
            <a:spLocks noChangeArrowheads="1"/>
          </p:cNvSpPr>
          <p:nvPr/>
        </p:nvSpPr>
        <p:spPr bwMode="auto">
          <a:xfrm>
            <a:off x="2229621" y="3526993"/>
            <a:ext cx="738214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Times New Roman" panose="02020603050405020304" pitchFamily="18" charset="0"/>
              </a:rPr>
              <a:t>AT improves </a:t>
            </a:r>
            <a:r>
              <a:rPr kumimoji="0" lang="en-US" altLang="en-US" sz="1800" b="1" i="0" u="none" strike="noStrike" cap="none" normalizeH="0" baseline="0" dirty="0">
                <a:ln>
                  <a:noFill/>
                </a:ln>
                <a:solidFill>
                  <a:schemeClr val="tx1"/>
                </a:solidFill>
                <a:effectLst/>
                <a:latin typeface="Times New Roman" panose="02020603050405020304" pitchFamily="18" charset="0"/>
              </a:rPr>
              <a:t>job placement</a:t>
            </a:r>
            <a:r>
              <a:rPr kumimoji="0" lang="en-US" altLang="en-US" sz="1800" b="0" i="0" u="none" strike="noStrike" cap="none" normalizeH="0" baseline="0" dirty="0">
                <a:ln>
                  <a:noFill/>
                </a:ln>
                <a:solidFill>
                  <a:schemeClr val="tx1"/>
                </a:solidFill>
                <a:effectLst/>
                <a:latin typeface="Times New Roman" panose="02020603050405020304" pitchFamily="18" charset="0"/>
              </a:rPr>
              <a:t> opportunities by opening more career fields.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Times New Roman" panose="02020603050405020304" pitchFamily="18" charset="0"/>
              </a:rPr>
              <a:t>AT contributes to </a:t>
            </a:r>
            <a:r>
              <a:rPr kumimoji="0" lang="en-US" altLang="en-US" sz="1800" b="1" i="0" u="none" strike="noStrike" cap="none" normalizeH="0" baseline="0" dirty="0">
                <a:ln>
                  <a:noFill/>
                </a:ln>
                <a:solidFill>
                  <a:schemeClr val="tx1"/>
                </a:solidFill>
                <a:effectLst/>
                <a:latin typeface="Times New Roman" panose="02020603050405020304" pitchFamily="18" charset="0"/>
              </a:rPr>
              <a:t>employment retention</a:t>
            </a:r>
            <a:r>
              <a:rPr kumimoji="0" lang="en-US" altLang="en-US" sz="1800" b="0" i="0" u="none" strike="noStrike" cap="none" normalizeH="0" baseline="0" dirty="0">
                <a:ln>
                  <a:noFill/>
                </a:ln>
                <a:solidFill>
                  <a:schemeClr val="tx1"/>
                </a:solidFill>
                <a:effectLst/>
                <a:latin typeface="Times New Roman" panose="02020603050405020304" pitchFamily="18" charset="0"/>
              </a:rPr>
              <a:t> by removing long-term barriers.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Times New Roman" panose="02020603050405020304" pitchFamily="18" charset="0"/>
              </a:rPr>
              <a:t>Clients gain </a:t>
            </a:r>
            <a:r>
              <a:rPr kumimoji="0" lang="en-US" altLang="en-US" sz="1800" b="1" i="0" u="none" strike="noStrike" cap="none" normalizeH="0" baseline="0" dirty="0">
                <a:ln>
                  <a:noFill/>
                </a:ln>
                <a:solidFill>
                  <a:schemeClr val="tx1"/>
                </a:solidFill>
                <a:effectLst/>
                <a:latin typeface="Times New Roman" panose="02020603050405020304" pitchFamily="18" charset="0"/>
              </a:rPr>
              <a:t>confidence, independence, and workplace integration</a:t>
            </a:r>
            <a:r>
              <a:rPr kumimoji="0" lang="en-US" altLang="en-US" sz="1800" b="0" i="0" u="none" strike="noStrike" cap="none" normalizeH="0" baseline="0" dirty="0">
                <a:ln>
                  <a:noFill/>
                </a:ln>
                <a:solidFill>
                  <a:schemeClr val="tx1"/>
                </a:solidFill>
                <a:effectLst/>
                <a:latin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Times New Roman" panose="02020603050405020304" pitchFamily="18" charset="0"/>
            </a:endParaRPr>
          </a:p>
        </p:txBody>
      </p:sp>
      <p:sp>
        <p:nvSpPr>
          <p:cNvPr id="5" name="Rectangle 2">
            <a:extLst>
              <a:ext uri="{FF2B5EF4-FFF2-40B4-BE49-F238E27FC236}">
                <a16:creationId xmlns:a16="http://schemas.microsoft.com/office/drawing/2014/main" id="{30DEA665-6C91-4855-63F8-B9D88C154E06}"/>
              </a:ext>
            </a:extLst>
          </p:cNvPr>
          <p:cNvSpPr>
            <a:spLocks noChangeArrowheads="1"/>
          </p:cNvSpPr>
          <p:nvPr/>
        </p:nvSpPr>
        <p:spPr bwMode="auto">
          <a:xfrm rot="10800000" flipV="1">
            <a:off x="337749" y="4914029"/>
            <a:ext cx="1124464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Times New Roman" panose="02020603050405020304" pitchFamily="18" charset="0"/>
              </a:rPr>
              <a:t>A national study (JAN, 2022) showed </a:t>
            </a:r>
            <a:r>
              <a:rPr kumimoji="0" lang="en-US" altLang="en-US" sz="1800" b="1" i="0" u="none" strike="noStrike" cap="none" normalizeH="0" baseline="0" dirty="0">
                <a:ln>
                  <a:noFill/>
                </a:ln>
                <a:solidFill>
                  <a:schemeClr val="tx1"/>
                </a:solidFill>
                <a:effectLst/>
                <a:latin typeface="Times New Roman" panose="02020603050405020304" pitchFamily="18" charset="0"/>
              </a:rPr>
              <a:t>74% of employers</a:t>
            </a:r>
            <a:r>
              <a:rPr kumimoji="0" lang="en-US" altLang="en-US" sz="1800" b="0" i="0" u="none" strike="noStrike" cap="none" normalizeH="0" baseline="0" dirty="0">
                <a:ln>
                  <a:noFill/>
                </a:ln>
                <a:solidFill>
                  <a:schemeClr val="tx1"/>
                </a:solidFill>
                <a:effectLst/>
                <a:latin typeface="Times New Roman" panose="02020603050405020304" pitchFamily="18" charset="0"/>
              </a:rPr>
              <a:t> rated AT/accommodations as </a:t>
            </a:r>
            <a:r>
              <a:rPr kumimoji="0" lang="en-US" altLang="en-US" sz="1800" b="0" i="1" u="none" strike="noStrike" cap="none" normalizeH="0" baseline="0" dirty="0">
                <a:ln>
                  <a:noFill/>
                </a:ln>
                <a:solidFill>
                  <a:schemeClr val="tx1"/>
                </a:solidFill>
                <a:effectLst/>
                <a:latin typeface="Times New Roman" panose="02020603050405020304" pitchFamily="18" charset="0"/>
              </a:rPr>
              <a:t>“very or extremely effective”</a:t>
            </a:r>
            <a:r>
              <a:rPr kumimoji="0" lang="en-US" altLang="en-US" sz="1800" b="0" i="0" u="none" strike="noStrike" cap="none" normalizeH="0" baseline="0" dirty="0">
                <a:ln>
                  <a:noFill/>
                </a:ln>
                <a:solidFill>
                  <a:schemeClr val="tx1"/>
                </a:solidFill>
                <a:effectLst/>
                <a:latin typeface="Times New Roman" panose="02020603050405020304" pitchFamily="18" charset="0"/>
              </a:rPr>
              <a:t> in retaining employees.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Times New Roman" panose="02020603050405020304" pitchFamily="18" charset="0"/>
              </a:rPr>
              <a:t>Clients using AT in partnership with DVR programs report </a:t>
            </a:r>
            <a:r>
              <a:rPr kumimoji="0" lang="en-US" altLang="en-US" sz="1800" b="1" i="0" u="none" strike="noStrike" cap="none" normalizeH="0" baseline="0" dirty="0">
                <a:ln>
                  <a:noFill/>
                </a:ln>
                <a:solidFill>
                  <a:schemeClr val="tx1"/>
                </a:solidFill>
                <a:effectLst/>
                <a:latin typeface="Times New Roman" panose="02020603050405020304" pitchFamily="18" charset="0"/>
              </a:rPr>
              <a:t>higher satisfaction with services</a:t>
            </a:r>
            <a:r>
              <a:rPr kumimoji="0" lang="en-US" altLang="en-US" sz="1800" b="0" i="0" u="none" strike="noStrike" cap="none" normalizeH="0" baseline="0" dirty="0">
                <a:ln>
                  <a:noFill/>
                </a:ln>
                <a:solidFill>
                  <a:schemeClr val="tx1"/>
                </a:solidFill>
                <a:effectLst/>
                <a:latin typeface="Times New Roman" panose="02020603050405020304" pitchFamily="18" charset="0"/>
              </a:rPr>
              <a:t> and long-term sustainability in employment.</a:t>
            </a:r>
          </a:p>
        </p:txBody>
      </p:sp>
    </p:spTree>
    <p:extLst>
      <p:ext uri="{BB962C8B-B14F-4D97-AF65-F5344CB8AC3E}">
        <p14:creationId xmlns:p14="http://schemas.microsoft.com/office/powerpoint/2010/main" val="2417320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B7C7B-41D0-67A1-44BC-79C4064AA4EB}"/>
              </a:ext>
            </a:extLst>
          </p:cNvPr>
          <p:cNvSpPr>
            <a:spLocks noGrp="1"/>
          </p:cNvSpPr>
          <p:nvPr>
            <p:ph type="title"/>
          </p:nvPr>
        </p:nvSpPr>
        <p:spPr>
          <a:xfrm>
            <a:off x="790832" y="459573"/>
            <a:ext cx="10715368" cy="1293028"/>
          </a:xfrm>
        </p:spPr>
        <p:txBody>
          <a:bodyPr>
            <a:normAutofit fontScale="90000"/>
          </a:bodyPr>
          <a:lstStyle/>
          <a:p>
            <a:pPr algn="ctr"/>
            <a:r>
              <a:rPr lang="en-US" b="1" dirty="0"/>
              <a:t>Type of Assistive Technology to help clients succeed at work or training</a:t>
            </a:r>
          </a:p>
        </p:txBody>
      </p:sp>
      <p:sp>
        <p:nvSpPr>
          <p:cNvPr id="3" name="Content Placeholder 2">
            <a:extLst>
              <a:ext uri="{FF2B5EF4-FFF2-40B4-BE49-F238E27FC236}">
                <a16:creationId xmlns:a16="http://schemas.microsoft.com/office/drawing/2014/main" id="{D0636FD3-B5D5-4FDE-4DAE-0349D3B28F9E}"/>
              </a:ext>
            </a:extLst>
          </p:cNvPr>
          <p:cNvSpPr>
            <a:spLocks noGrp="1"/>
          </p:cNvSpPr>
          <p:nvPr>
            <p:ph sz="half" idx="1"/>
          </p:nvPr>
        </p:nvSpPr>
        <p:spPr>
          <a:xfrm>
            <a:off x="389238" y="1802974"/>
            <a:ext cx="5334000" cy="4024125"/>
          </a:xfrm>
        </p:spPr>
        <p:txBody>
          <a:bodyPr>
            <a:normAutofit fontScale="92500"/>
          </a:bodyPr>
          <a:lstStyle/>
          <a:p>
            <a:pPr>
              <a:buNone/>
            </a:pPr>
            <a:r>
              <a:rPr lang="en-US" b="1" dirty="0"/>
              <a:t>Examples of AT Solutions</a:t>
            </a:r>
            <a:r>
              <a:rPr lang="en-US" dirty="0"/>
              <a:t>:</a:t>
            </a:r>
          </a:p>
          <a:p>
            <a:pPr>
              <a:buFont typeface="Arial" panose="020B0604020202020204" pitchFamily="34" charset="0"/>
              <a:buChar char="•"/>
            </a:pPr>
            <a:r>
              <a:rPr lang="en-US" b="1" dirty="0"/>
              <a:t>Screen Readers</a:t>
            </a:r>
            <a:r>
              <a:rPr lang="en-US" dirty="0"/>
              <a:t>: JAWS (Job Access with Speech) for clients with visual impairments.</a:t>
            </a:r>
          </a:p>
          <a:p>
            <a:pPr>
              <a:buFont typeface="Arial" panose="020B0604020202020204" pitchFamily="34" charset="0"/>
              <a:buChar char="•"/>
            </a:pPr>
            <a:r>
              <a:rPr lang="en-US" b="1" dirty="0"/>
              <a:t>Speech-to-Text Software</a:t>
            </a:r>
            <a:r>
              <a:rPr lang="en-US" dirty="0"/>
              <a:t>: Dragon NaturallySpeaking for clients with limited mobility or dyslexia.</a:t>
            </a:r>
          </a:p>
          <a:p>
            <a:pPr>
              <a:buFont typeface="Arial" panose="020B0604020202020204" pitchFamily="34" charset="0"/>
              <a:buChar char="•"/>
            </a:pPr>
            <a:r>
              <a:rPr lang="en-US" b="1" dirty="0"/>
              <a:t>Adaptive Keyboards and Mice</a:t>
            </a:r>
            <a:r>
              <a:rPr lang="en-US" dirty="0"/>
              <a:t>: Designed for individuals with motor disabilities.</a:t>
            </a:r>
          </a:p>
          <a:p>
            <a:pPr>
              <a:buFont typeface="Arial" panose="020B0604020202020204" pitchFamily="34" charset="0"/>
              <a:buChar char="•"/>
            </a:pPr>
            <a:r>
              <a:rPr lang="en-US" b="1" dirty="0"/>
              <a:t>Hearing Assistance Devices</a:t>
            </a:r>
            <a:r>
              <a:rPr lang="en-US" dirty="0"/>
              <a:t>: For clients with hearing impairments.</a:t>
            </a:r>
          </a:p>
          <a:p>
            <a:pPr>
              <a:buFont typeface="Arial" panose="020B0604020202020204" pitchFamily="34" charset="0"/>
              <a:buChar char="•"/>
            </a:pPr>
            <a:r>
              <a:rPr lang="en-US" b="1" dirty="0"/>
              <a:t>Wheelchair-Mounted Tablets</a:t>
            </a:r>
            <a:r>
              <a:rPr lang="en-US" dirty="0"/>
              <a:t>: Enhancing mobility and access.</a:t>
            </a:r>
          </a:p>
          <a:p>
            <a:endParaRPr lang="en-US" dirty="0"/>
          </a:p>
        </p:txBody>
      </p:sp>
      <p:sp>
        <p:nvSpPr>
          <p:cNvPr id="4" name="Content Placeholder 3">
            <a:extLst>
              <a:ext uri="{FF2B5EF4-FFF2-40B4-BE49-F238E27FC236}">
                <a16:creationId xmlns:a16="http://schemas.microsoft.com/office/drawing/2014/main" id="{2CB818BA-24E5-1290-80C4-3F06D6984492}"/>
              </a:ext>
            </a:extLst>
          </p:cNvPr>
          <p:cNvSpPr>
            <a:spLocks noGrp="1"/>
          </p:cNvSpPr>
          <p:nvPr>
            <p:ph sz="half" idx="2"/>
          </p:nvPr>
        </p:nvSpPr>
        <p:spPr>
          <a:xfrm>
            <a:off x="6345195" y="1955661"/>
            <a:ext cx="5334000" cy="4024125"/>
          </a:xfrm>
        </p:spPr>
        <p:txBody>
          <a:bodyPr>
            <a:normAutofit fontScale="92500"/>
          </a:bodyPr>
          <a:lstStyle/>
          <a:p>
            <a:pPr>
              <a:buNone/>
            </a:pPr>
            <a:r>
              <a:rPr lang="en-US" b="1" dirty="0"/>
              <a:t>Implementation</a:t>
            </a:r>
            <a:r>
              <a:rPr lang="en-US" dirty="0"/>
              <a:t>:</a:t>
            </a:r>
          </a:p>
          <a:p>
            <a:pPr>
              <a:buFont typeface="Arial" panose="020B0604020202020204" pitchFamily="34" charset="0"/>
              <a:buChar char="•"/>
            </a:pPr>
            <a:r>
              <a:rPr lang="en-US" dirty="0"/>
              <a:t>Provide AT assessments to identify suitable tools for clients.</a:t>
            </a:r>
          </a:p>
          <a:p>
            <a:pPr>
              <a:buFont typeface="Arial" panose="020B0604020202020204" pitchFamily="34" charset="0"/>
              <a:buChar char="•"/>
            </a:pPr>
            <a:r>
              <a:rPr lang="en-US" dirty="0"/>
              <a:t>Collaborate with employers to integrate AT into workplace settings</a:t>
            </a:r>
          </a:p>
          <a:p>
            <a:pPr lvl="1"/>
            <a:endParaRPr lang="en-US" dirty="0"/>
          </a:p>
          <a:p>
            <a:pPr marL="914400" lvl="2" indent="0">
              <a:buNone/>
            </a:pPr>
            <a:r>
              <a:rPr lang="en-US" i="1" dirty="0"/>
              <a:t>These help our clients with tools to overcome barriers related to the disability, enabling them to perform tasks</a:t>
            </a:r>
          </a:p>
          <a:p>
            <a:pPr marL="914400" lvl="2" indent="0">
              <a:buNone/>
            </a:pPr>
            <a:r>
              <a:rPr lang="en-US" i="1" dirty="0"/>
              <a:t> effectively in the workplace. </a:t>
            </a:r>
          </a:p>
        </p:txBody>
      </p:sp>
      <p:sp>
        <p:nvSpPr>
          <p:cNvPr id="5" name="Rectangle 1">
            <a:extLst>
              <a:ext uri="{FF2B5EF4-FFF2-40B4-BE49-F238E27FC236}">
                <a16:creationId xmlns:a16="http://schemas.microsoft.com/office/drawing/2014/main" id="{B086A351-4085-4F6D-BDC9-F178AE5E72D2}"/>
              </a:ext>
            </a:extLst>
          </p:cNvPr>
          <p:cNvSpPr>
            <a:spLocks noChangeArrowheads="1"/>
          </p:cNvSpPr>
          <p:nvPr/>
        </p:nvSpPr>
        <p:spPr bwMode="auto">
          <a:xfrm>
            <a:off x="790832" y="5721181"/>
            <a:ext cx="1114579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Times New Roman" panose="02020603050405020304" pitchFamily="18" charset="0"/>
              </a:rPr>
              <a:t>Every $1 spent on AT/accommodations can save employers an average of </a:t>
            </a:r>
            <a:r>
              <a:rPr kumimoji="0" lang="en-US" altLang="en-US" sz="1800" b="1" i="0" u="none" strike="noStrike" cap="none" normalizeH="0" baseline="0" dirty="0">
                <a:ln>
                  <a:noFill/>
                </a:ln>
                <a:solidFill>
                  <a:schemeClr val="tx1"/>
                </a:solidFill>
                <a:effectLst/>
                <a:latin typeface="Times New Roman" panose="02020603050405020304" pitchFamily="18" charset="0"/>
              </a:rPr>
              <a:t>$34 in retention, productivity, and reduced turnover costs</a:t>
            </a:r>
            <a:r>
              <a:rPr kumimoji="0" lang="en-US" altLang="en-US" sz="1800" b="0" i="0" u="none" strike="noStrike" cap="none" normalizeH="0" baseline="0" dirty="0">
                <a:ln>
                  <a:noFill/>
                </a:ln>
                <a:solidFill>
                  <a:schemeClr val="tx1"/>
                </a:solidFill>
                <a:effectLst/>
                <a:latin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Times New Roman" panose="02020603050405020304" pitchFamily="18" charset="0"/>
              </a:rPr>
              <a:t>AT is a direct investment in </a:t>
            </a:r>
            <a:r>
              <a:rPr kumimoji="0" lang="en-US" altLang="en-US" sz="1800" b="1" i="0" u="none" strike="noStrike" cap="none" normalizeH="0" baseline="0" dirty="0">
                <a:ln>
                  <a:noFill/>
                </a:ln>
                <a:solidFill>
                  <a:schemeClr val="tx1"/>
                </a:solidFill>
                <a:effectLst/>
                <a:latin typeface="Times New Roman" panose="02020603050405020304" pitchFamily="18" charset="0"/>
              </a:rPr>
              <a:t>equal opportunity and client success</a:t>
            </a:r>
            <a:endParaRPr kumimoji="0" lang="en-US" altLang="en-US" sz="1800" b="0" i="0" u="none" strike="noStrike" cap="none" normalizeH="0" baseline="0" dirty="0">
              <a:ln>
                <a:noFill/>
              </a:ln>
              <a:solidFill>
                <a:schemeClr val="tx1"/>
              </a:solidFill>
              <a:effectLst/>
              <a:latin typeface="Times New Roman" panose="02020603050405020304" pitchFamily="18" charset="0"/>
            </a:endParaRPr>
          </a:p>
        </p:txBody>
      </p:sp>
    </p:spTree>
    <p:extLst>
      <p:ext uri="{BB962C8B-B14F-4D97-AF65-F5344CB8AC3E}">
        <p14:creationId xmlns:p14="http://schemas.microsoft.com/office/powerpoint/2010/main" val="1680964698"/>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Metadata/LabelInfo.xml><?xml version="1.0" encoding="utf-8"?>
<clbl:labelList xmlns:clbl="http://schemas.microsoft.com/office/2020/mipLabelMetadata">
  <clbl:label id="{04aa6bf4-d436-426f-bfa4-04b7a70e60ff}" enabled="0" method="" siteId="{04aa6bf4-d436-426f-bfa4-04b7a70e60ff}" removed="1"/>
</clbl:labelList>
</file>

<file path=docProps/app.xml><?xml version="1.0" encoding="utf-8"?>
<Properties xmlns="http://schemas.openxmlformats.org/officeDocument/2006/extended-properties" xmlns:vt="http://schemas.openxmlformats.org/officeDocument/2006/docPropsVTypes">
  <Template>TC104033937[[fn=Vapor Trail]]</Template>
  <TotalTime>115</TotalTime>
  <Words>2364</Words>
  <Application>Microsoft Office PowerPoint</Application>
  <PresentationFormat>Widescreen</PresentationFormat>
  <Paragraphs>161</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Times New Roman</vt:lpstr>
      <vt:lpstr>Vapor Trail</vt:lpstr>
      <vt:lpstr>An overview of Dvr </vt:lpstr>
      <vt:lpstr>NMDVR</vt:lpstr>
      <vt:lpstr>Agenda </vt:lpstr>
      <vt:lpstr>Eligibility </vt:lpstr>
      <vt:lpstr>Procedures for determining eligibility</vt:lpstr>
      <vt:lpstr>AT for our clients at NMDVR</vt:lpstr>
      <vt:lpstr>Working with employers</vt:lpstr>
      <vt:lpstr>How AT fulfills client needs</vt:lpstr>
      <vt:lpstr>Type of Assistive Technology to help clients succeed at work or training</vt:lpstr>
      <vt:lpstr>Technology &amp; Developing job skills </vt:lpstr>
      <vt:lpstr>Case management &amp; partnerships </vt:lpstr>
      <vt:lpstr>Ineligibility </vt:lpstr>
      <vt:lpstr>Critical case questions</vt:lpstr>
      <vt:lpstr>Plans for employment  (IPE)</vt:lpstr>
      <vt:lpstr>Options for IPE's </vt:lpstr>
      <vt:lpstr>Employment outcome</vt:lpstr>
      <vt:lpstr>Employment </vt:lpstr>
      <vt:lpstr>Follow-up &amp; Proposed next steps </vt:lpstr>
      <vt:lpstr>QUIZ! </vt:lpstr>
      <vt:lpstr>Quiz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Armijo, Jesse, GCD</cp:lastModifiedBy>
  <cp:revision>407</cp:revision>
  <dcterms:created xsi:type="dcterms:W3CDTF">2024-04-16T13:54:05Z</dcterms:created>
  <dcterms:modified xsi:type="dcterms:W3CDTF">2025-09-11T19:58:17Z</dcterms:modified>
</cp:coreProperties>
</file>