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8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Lst>
  <p:sldSz cx="9144000" cy="6858000" type="screen4x3"/>
  <p:notesSz cx="6858000" cy="9144000"/>
  <p:embeddedFontLst>
    <p:embeddedFont>
      <p:font typeface="Century Gothic" panose="020B0502020202020204" pitchFamily="34" charset="0"/>
      <p:regular r:id="rId83"/>
      <p:bold r:id="rId84"/>
      <p:italic r:id="rId85"/>
      <p:boldItalic r:id="rId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0" roundtripDataSignature="AMtx7miJG1XkPOTXNS5AoPBobsUUmhJpB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1590" y="-3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2.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customschemas.google.com/relationships/presentationmetadata" Target="metadata"/><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font" Target="fonts/font3.fntdata"/><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1.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4.fntdata"/><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p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382ff056f41_2_8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g382ff056f41_2_8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Bulbar onset = ~25%</a:t>
            </a:r>
            <a:endParaRPr/>
          </a:p>
          <a:p>
            <a:pPr marL="0" lvl="0" indent="0" algn="l" rtl="0">
              <a:spcBef>
                <a:spcPts val="0"/>
              </a:spcBef>
              <a:spcAft>
                <a:spcPts val="0"/>
              </a:spcAft>
              <a:buNone/>
            </a:pPr>
            <a:r>
              <a:rPr lang="en-US"/>
              <a:t>Limb onset = ~75%</a:t>
            </a:r>
            <a:endParaRPr/>
          </a:p>
          <a:p>
            <a:pPr marL="0" lvl="0" indent="0" algn="l" rtl="0">
              <a:spcBef>
                <a:spcPts val="0"/>
              </a:spcBef>
              <a:spcAft>
                <a:spcPts val="0"/>
              </a:spcAft>
              <a:buNone/>
            </a:pPr>
            <a:r>
              <a:rPr lang="en-US"/>
              <a:t>As the disease progresses, individuals may have a similar presentation as an individual with C1-2 tetraplegia </a:t>
            </a:r>
            <a:endParaRPr/>
          </a:p>
          <a:p>
            <a:pPr marL="0" lvl="0" indent="0" algn="l" rtl="0">
              <a:spcBef>
                <a:spcPts val="500"/>
              </a:spcBef>
              <a:spcAft>
                <a:spcPts val="0"/>
              </a:spcAft>
              <a:buClr>
                <a:schemeClr val="dk1"/>
              </a:buClr>
              <a:buSzPts val="1100"/>
              <a:buFont typeface="Arial"/>
              <a:buNone/>
            </a:pPr>
            <a:r>
              <a:rPr lang="en-US"/>
              <a:t>Death, often from respiratory complications, typically occurs between 3-5 years but can be shorter or longer depending on the individual. </a:t>
            </a:r>
            <a:endParaRPr/>
          </a:p>
        </p:txBody>
      </p:sp>
      <p:sp>
        <p:nvSpPr>
          <p:cNvPr id="242" name="Google Shape;242;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379c979b282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We assess about every 3 months</a:t>
            </a:r>
            <a:endParaRPr/>
          </a:p>
        </p:txBody>
      </p:sp>
      <p:sp>
        <p:nvSpPr>
          <p:cNvPr id="249" name="Google Shape;249;g379c979b282_0_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64da3fcedc_0_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g364da3fcedc_0_5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364da3fcedc_0_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g364da3fcedc_0_6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9" name="Google Shape;269;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 name="Google Shape;276;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3" name="Google Shape;283;p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364da3fcedc_0_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g364da3fcedc_0_7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364da3fcedc_0_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g364da3fcedc_0_7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364da3fcedc_0_8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g364da3fcedc_0_8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364da3fcedc_0_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4" name="Google Shape;314;g364da3fcedc_0_9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364da3fcedc_0_1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4" name="Google Shape;324;g364da3fcedc_0_10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364da3fcedc_0_10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2" name="Google Shape;332;g364da3fcedc_0_10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364da3fcedc_0_1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g364da3fcedc_0_1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364da3fcedc_0_1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 name="Google Shape;344;g364da3fcedc_0_1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364da3fcedc_0_1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1" name="Google Shape;351;g364da3fcedc_0_1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37bd6481528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63" name="Google Shape;163;g37bd6481528_0_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364da3fcedc_0_1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g364da3fcedc_0_1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364da3fcedc_0_1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5" name="Google Shape;365;g364da3fcedc_0_1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64da3fcedc_0_1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4" name="Google Shape;374;g364da3fcedc_0_1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364da3fcedc_0_15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2" name="Google Shape;382;g364da3fcedc_0_1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364da3fcedc_0_1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9" name="Google Shape;389;g364da3fcedc_0_1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364da3fcedc_0_1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7" name="Google Shape;397;g364da3fcedc_0_16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4" name="Google Shape;404;p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2" name="Google Shape;412;p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4" name="Google Shape;424;p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1" name="Google Shape;431;p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7bd6481528_0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70" name="Google Shape;170;g37bd6481528_0_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1" name="Google Shape;441;p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9" name="Google Shape;449;p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p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5" name="Google Shape;465;p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2" name="Google Shape;472;p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9" name="Google Shape;479;p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7" name="Google Shape;487;p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8" name="Google Shape;498;p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9" name="Google Shape;509;p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9" name="Google Shape;519;p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379c979b282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When a muscle has no nourishment it atrophies</a:t>
            </a:r>
            <a:endParaRPr/>
          </a:p>
          <a:p>
            <a:pPr marL="0" lvl="0" indent="0" algn="l" rtl="0">
              <a:spcBef>
                <a:spcPts val="0"/>
              </a:spcBef>
              <a:spcAft>
                <a:spcPts val="0"/>
              </a:spcAft>
              <a:buNone/>
            </a:pPr>
            <a:r>
              <a:rPr lang="en-US"/>
              <a:t>Lateral = the area of a person’s spinal cord where portions of the nerve cells that signal/control muscles are located</a:t>
            </a:r>
            <a:endParaRPr/>
          </a:p>
          <a:p>
            <a:pPr marL="0" lvl="0" indent="0" algn="l" rtl="0">
              <a:spcBef>
                <a:spcPts val="0"/>
              </a:spcBef>
              <a:spcAft>
                <a:spcPts val="0"/>
              </a:spcAft>
              <a:buNone/>
            </a:pPr>
            <a:r>
              <a:rPr lang="en-US"/>
              <a:t>As degeneration occurs, it leads to scarring and hardening of the region</a:t>
            </a:r>
            <a:endParaRPr/>
          </a:p>
        </p:txBody>
      </p:sp>
      <p:sp>
        <p:nvSpPr>
          <p:cNvPr id="177" name="Google Shape;177;g379c979b282_0_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6" name="Google Shape;526;p5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4" name="Google Shape;534;p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5" name="Google Shape;545;p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2" name="Google Shape;552;p5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364da3fcedc_0_2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9" name="Google Shape;559;g364da3fcedc_0_2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382ff056f41_2_7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Assess B/IADL independence - BADLs = basic everyday tasks (e.g. bathing and dressing), IADLs = instrumental everyday tasks (e.g. transportation and meal prep), recommend equipment and/or pt./family/caregiver training</a:t>
            </a:r>
            <a:endParaRPr/>
          </a:p>
          <a:p>
            <a:pPr marL="0" lvl="0" indent="0" algn="l" rtl="0">
              <a:spcBef>
                <a:spcPts val="0"/>
              </a:spcBef>
              <a:spcAft>
                <a:spcPts val="0"/>
              </a:spcAft>
              <a:buNone/>
            </a:pPr>
            <a:r>
              <a:rPr lang="en-US"/>
              <a:t>ROM/strength - focus on functional and recommend stretching</a:t>
            </a:r>
            <a:endParaRPr/>
          </a:p>
          <a:p>
            <a:pPr marL="0" lvl="0" indent="0" algn="l" rtl="0">
              <a:spcBef>
                <a:spcPts val="0"/>
              </a:spcBef>
              <a:spcAft>
                <a:spcPts val="0"/>
              </a:spcAft>
              <a:buNone/>
            </a:pPr>
            <a:r>
              <a:rPr lang="en-US"/>
              <a:t>Positioning - GivMohr, wrist cock-up, resting hand, oxal 8, Eclipse collar, refer to outpatient hand clinic</a:t>
            </a:r>
            <a:endParaRPr/>
          </a:p>
          <a:p>
            <a:pPr marL="0" lvl="0" indent="0" algn="l" rtl="0">
              <a:spcBef>
                <a:spcPts val="0"/>
              </a:spcBef>
              <a:spcAft>
                <a:spcPts val="0"/>
              </a:spcAft>
              <a:buNone/>
            </a:pPr>
            <a:r>
              <a:rPr lang="en-US"/>
              <a:t>Driving screen: refer to driving rehab specialist if needed</a:t>
            </a:r>
            <a:endParaRPr/>
          </a:p>
          <a:p>
            <a:pPr marL="0" lvl="0" indent="0" algn="l" rtl="0">
              <a:spcBef>
                <a:spcPts val="0"/>
              </a:spcBef>
              <a:spcAft>
                <a:spcPts val="0"/>
              </a:spcAft>
              <a:buNone/>
            </a:pPr>
            <a:r>
              <a:rPr lang="en-US"/>
              <a:t>Home access: especially in the bedroom and bathroom as disease progresses, collaborate with SLPs</a:t>
            </a:r>
            <a:endParaRPr/>
          </a:p>
          <a:p>
            <a:pPr marL="0" lvl="0" indent="0" algn="l" rtl="0">
              <a:spcBef>
                <a:spcPts val="0"/>
              </a:spcBef>
              <a:spcAft>
                <a:spcPts val="0"/>
              </a:spcAft>
              <a:buNone/>
            </a:pPr>
            <a:r>
              <a:rPr lang="en-US"/>
              <a:t>Functional mobility: collab with PT for MWC vs PWC vs transport chair, consider energy conservation</a:t>
            </a:r>
            <a:endParaRPr/>
          </a:p>
        </p:txBody>
      </p:sp>
      <p:sp>
        <p:nvSpPr>
          <p:cNvPr id="565" name="Google Shape;565;g382ff056f41_2_7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379c979b282_0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For the sake of our presentation today, we’ll focus on three self-care areas and move from low tech to high tech options</a:t>
            </a:r>
            <a:endParaRPr/>
          </a:p>
        </p:txBody>
      </p:sp>
      <p:sp>
        <p:nvSpPr>
          <p:cNvPr id="571" name="Google Shape;571;g379c979b282_0_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379c979b282_0_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8" name="Google Shape;578;g379c979b282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Built-up handles - help with energy conservation by using larger muscle groups, aim for foam/light-weight, low cost (Amazon)</a:t>
            </a:r>
            <a:endParaRPr/>
          </a:p>
          <a:p>
            <a:pPr marL="0" lvl="0" indent="0" algn="l" rtl="0">
              <a:spcBef>
                <a:spcPts val="0"/>
              </a:spcBef>
              <a:spcAft>
                <a:spcPts val="0"/>
              </a:spcAft>
              <a:buNone/>
            </a:pPr>
            <a:r>
              <a:rPr lang="en-US"/>
              <a:t>Universal cuff - doesn’t require grip, opt for the one with velcro and a D-ring to help with getting on/off, low cost (Amazon)</a:t>
            </a:r>
            <a:endParaRPr/>
          </a:p>
          <a:p>
            <a:pPr marL="0" lvl="0" indent="0" algn="l" rtl="0">
              <a:spcBef>
                <a:spcPts val="0"/>
              </a:spcBef>
              <a:spcAft>
                <a:spcPts val="0"/>
              </a:spcAft>
              <a:buNone/>
            </a:pPr>
            <a:r>
              <a:rPr lang="en-US"/>
              <a:t>Tools like these aren’t as aesthetic and may make some people feel self-conscious</a:t>
            </a:r>
            <a:endParaRPr/>
          </a:p>
        </p:txBody>
      </p:sp>
      <p:sp>
        <p:nvSpPr>
          <p:cNvPr id="579" name="Google Shape;579;g379c979b282_0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38857d1af27_0_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0" name="Google Shape;590;g38857d1af27_0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Amazon</a:t>
            </a:r>
            <a:endParaRPr/>
          </a:p>
        </p:txBody>
      </p:sp>
      <p:sp>
        <p:nvSpPr>
          <p:cNvPr id="591" name="Google Shape;591;g38857d1af27_0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37bd6481528_0_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2" name="Google Shape;602;g37bd6481528_0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Built-up surface - minimize gravity by supporting arms closer to the mouth, more “aesthetic” options available, aim for NO LEDGE so pALS can prop forearms on it, this option has a place for a cup (we’ll show cup options shortly) and a tablet, $50+ (Amazon)</a:t>
            </a:r>
            <a:endParaRPr/>
          </a:p>
        </p:txBody>
      </p:sp>
      <p:sp>
        <p:nvSpPr>
          <p:cNvPr id="603" name="Google Shape;603;g37bd6481528_0_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Motor neurons send messages from the brain to our muscles to control movement </a:t>
            </a:r>
            <a:endParaRPr/>
          </a:p>
          <a:p>
            <a:pPr marL="0" lvl="0" indent="0" algn="l" rtl="0">
              <a:spcBef>
                <a:spcPts val="0"/>
              </a:spcBef>
              <a:spcAft>
                <a:spcPts val="0"/>
              </a:spcAft>
              <a:buNone/>
            </a:pPr>
            <a:r>
              <a:rPr lang="en-US"/>
              <a:t>The average age of onset is 55 and ALS is 20% more common in men</a:t>
            </a:r>
            <a:endParaRPr/>
          </a:p>
          <a:p>
            <a:pPr marL="0" lvl="0" indent="0" algn="l" rtl="0">
              <a:spcBef>
                <a:spcPts val="0"/>
              </a:spcBef>
              <a:spcAft>
                <a:spcPts val="0"/>
              </a:spcAft>
              <a:buNone/>
            </a:pPr>
            <a:r>
              <a:rPr lang="en-US"/>
              <a:t>Bulbar onset impacts facial muscles, speech, chewing, and swallowing</a:t>
            </a:r>
            <a:endParaRPr/>
          </a:p>
          <a:p>
            <a:pPr marL="0" lvl="0" indent="0" algn="l" rtl="0">
              <a:spcBef>
                <a:spcPts val="0"/>
              </a:spcBef>
              <a:spcAft>
                <a:spcPts val="0"/>
              </a:spcAft>
              <a:buNone/>
            </a:pPr>
            <a:r>
              <a:rPr lang="en-US"/>
              <a:t>Limb onset begins with weakness, stiffness, or atrophy in the arms and/or legs</a:t>
            </a:r>
            <a:endParaRPr/>
          </a:p>
          <a:p>
            <a:pPr marL="0" lvl="0" indent="0" algn="l" rtl="0">
              <a:spcBef>
                <a:spcPts val="0"/>
              </a:spcBef>
              <a:spcAft>
                <a:spcPts val="0"/>
              </a:spcAft>
              <a:buNone/>
            </a:pPr>
            <a:r>
              <a:rPr lang="en-US"/>
              <a:t>We’ll discuss the cognitive and behavioral impact in more detail shortly</a:t>
            </a:r>
            <a:endParaRPr/>
          </a:p>
          <a:p>
            <a:pPr marL="0" lvl="0" indent="0" algn="l" rtl="0">
              <a:spcBef>
                <a:spcPts val="0"/>
              </a:spcBef>
              <a:spcAft>
                <a:spcPts val="0"/>
              </a:spcAft>
              <a:buNone/>
            </a:pPr>
            <a:endParaRPr/>
          </a:p>
        </p:txBody>
      </p:sp>
      <p:sp>
        <p:nvSpPr>
          <p:cNvPr id="185" name="Google Shape;185;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379c979b282_0_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3" name="Google Shape;613;g379c979b282_0_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Considerations: does pALS have some grip? no grip? aim for lightweight (Amazon &amp; Wizard of Clay Pottery)</a:t>
            </a:r>
            <a:endParaRPr/>
          </a:p>
        </p:txBody>
      </p:sp>
      <p:sp>
        <p:nvSpPr>
          <p:cNvPr id="614" name="Google Shape;614;g379c979b282_0_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37bd6481528_0_5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Google Shape;626;g37bd6481528_0_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At a certain point, the only safe option for nutrition/medication is via feeding tube</a:t>
            </a:r>
            <a:endParaRPr/>
          </a:p>
          <a:p>
            <a:pPr marL="0" lvl="0" indent="0" algn="l" rtl="0">
              <a:spcBef>
                <a:spcPts val="0"/>
              </a:spcBef>
              <a:spcAft>
                <a:spcPts val="0"/>
              </a:spcAft>
              <a:buNone/>
            </a:pPr>
            <a:r>
              <a:rPr lang="en-US"/>
              <a:t>(Walmart &amp; Amazon)</a:t>
            </a:r>
            <a:endParaRPr/>
          </a:p>
        </p:txBody>
      </p:sp>
      <p:sp>
        <p:nvSpPr>
          <p:cNvPr id="627" name="Google Shape;627;g37bd6481528_0_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382ff056f41_2_1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8" name="Google Shape;638;g382ff056f41_2_1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Counteracts gravity by unweighting the arm to allow for easier motion</a:t>
            </a:r>
            <a:endParaRPr/>
          </a:p>
          <a:p>
            <a:pPr marL="0" lvl="0" indent="0" algn="l" rtl="0">
              <a:spcBef>
                <a:spcPts val="0"/>
              </a:spcBef>
              <a:spcAft>
                <a:spcPts val="0"/>
              </a:spcAft>
              <a:buNone/>
            </a:pPr>
            <a:r>
              <a:rPr lang="en-US"/>
              <a:t>While it’s an interesting device, it’s rarely used by our population since it can be bulky, cumbersome to set-up, and cumbersome to adjust with limited window of time to use it</a:t>
            </a:r>
            <a:endParaRPr/>
          </a:p>
          <a:p>
            <a:pPr marL="0" lvl="0" indent="0" algn="l" rtl="0">
              <a:spcBef>
                <a:spcPts val="0"/>
              </a:spcBef>
              <a:spcAft>
                <a:spcPts val="0"/>
              </a:spcAft>
              <a:buNone/>
            </a:pPr>
            <a:r>
              <a:rPr lang="en-US"/>
              <a:t>$500</a:t>
            </a:r>
            <a:endParaRPr/>
          </a:p>
          <a:p>
            <a:pPr marL="0" lvl="0" indent="0" algn="l" rtl="0">
              <a:spcBef>
                <a:spcPts val="0"/>
              </a:spcBef>
              <a:spcAft>
                <a:spcPts val="0"/>
              </a:spcAft>
              <a:buNone/>
            </a:pPr>
            <a:r>
              <a:rPr lang="en-US"/>
              <a:t>(Performance Health)</a:t>
            </a:r>
            <a:endParaRPr/>
          </a:p>
        </p:txBody>
      </p:sp>
      <p:sp>
        <p:nvSpPr>
          <p:cNvPr id="639" name="Google Shape;639;g382ff056f41_2_1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37bd6481528_0_6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6" name="Google Shape;646;g37bd6481528_0_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$450-590</a:t>
            </a:r>
            <a:endParaRPr/>
          </a:p>
          <a:p>
            <a:pPr marL="0" lvl="0" indent="0" algn="l" rtl="0">
              <a:spcBef>
                <a:spcPts val="0"/>
              </a:spcBef>
              <a:spcAft>
                <a:spcPts val="0"/>
              </a:spcAft>
              <a:buNone/>
            </a:pPr>
            <a:r>
              <a:rPr lang="en-US"/>
              <a:t>Clamps to the table</a:t>
            </a:r>
            <a:endParaRPr/>
          </a:p>
          <a:p>
            <a:pPr marL="0" lvl="0" indent="0" algn="l" rtl="0">
              <a:spcBef>
                <a:spcPts val="0"/>
              </a:spcBef>
              <a:spcAft>
                <a:spcPts val="0"/>
              </a:spcAft>
              <a:buNone/>
            </a:pPr>
            <a:r>
              <a:rPr lang="en-US"/>
              <a:t>Height/angle adjustable</a:t>
            </a:r>
            <a:endParaRPr/>
          </a:p>
          <a:p>
            <a:pPr marL="0" lvl="0" indent="0" algn="l" rtl="0">
              <a:spcBef>
                <a:spcPts val="0"/>
              </a:spcBef>
              <a:spcAft>
                <a:spcPts val="0"/>
              </a:spcAft>
              <a:buNone/>
            </a:pPr>
            <a:r>
              <a:rPr lang="en-US"/>
              <a:t>Guides the arm and reduces the amount of muscle strength needed for self-feeding</a:t>
            </a:r>
            <a:endParaRPr/>
          </a:p>
          <a:p>
            <a:pPr marL="0" lvl="0" indent="0" algn="l" rtl="0">
              <a:spcBef>
                <a:spcPts val="0"/>
              </a:spcBef>
              <a:spcAft>
                <a:spcPts val="0"/>
              </a:spcAft>
              <a:buNone/>
            </a:pPr>
            <a:r>
              <a:rPr lang="en-US"/>
              <a:t>We have not tried this option </a:t>
            </a:r>
            <a:endParaRPr/>
          </a:p>
          <a:p>
            <a:pPr marL="0" lvl="0" indent="0" algn="l" rtl="0">
              <a:spcBef>
                <a:spcPts val="0"/>
              </a:spcBef>
              <a:spcAft>
                <a:spcPts val="0"/>
              </a:spcAft>
              <a:buNone/>
            </a:pPr>
            <a:r>
              <a:rPr lang="en-US"/>
              <a:t>(Performance Health)</a:t>
            </a:r>
            <a:endParaRPr/>
          </a:p>
        </p:txBody>
      </p:sp>
      <p:sp>
        <p:nvSpPr>
          <p:cNvPr id="647" name="Google Shape;647;g37bd6481528_0_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37bd6481528_0_8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4" name="Google Shape;654;g37bd6481528_0_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350">
                <a:solidFill>
                  <a:srgbClr val="333333"/>
                </a:solidFill>
                <a:highlight>
                  <a:srgbClr val="FFFFFF"/>
                </a:highlight>
                <a:latin typeface="Arial"/>
                <a:ea typeface="Arial"/>
                <a:cs typeface="Arial"/>
                <a:sym typeface="Arial"/>
              </a:rPr>
              <a:t>With the momentary touch of a customizable switch, Obi allows users to select between four compartments of food and command when the food is captured and delivered to the mouth. It’s controlled by any part of the body that can activate a switch. </a:t>
            </a:r>
            <a:endParaRPr sz="1350">
              <a:solidFill>
                <a:srgbClr val="333333"/>
              </a:solidFill>
              <a:highlight>
                <a:srgbClr val="FFFFFF"/>
              </a:highlight>
              <a:latin typeface="Arial"/>
              <a:ea typeface="Arial"/>
              <a:cs typeface="Arial"/>
              <a:sym typeface="Arial"/>
            </a:endParaRPr>
          </a:p>
          <a:p>
            <a:pPr marL="0" lvl="0" indent="0" algn="l" rtl="0">
              <a:spcBef>
                <a:spcPts val="0"/>
              </a:spcBef>
              <a:spcAft>
                <a:spcPts val="0"/>
              </a:spcAft>
              <a:buNone/>
            </a:pPr>
            <a:r>
              <a:rPr lang="en-US" sz="1350">
                <a:solidFill>
                  <a:srgbClr val="333333"/>
                </a:solidFill>
                <a:highlight>
                  <a:srgbClr val="FFFFFF"/>
                </a:highlight>
                <a:latin typeface="Arial"/>
                <a:ea typeface="Arial"/>
                <a:cs typeface="Arial"/>
                <a:sym typeface="Arial"/>
              </a:rPr>
              <a:t>$9-10,000 new – insurance, VA, crowdfunding - our ALS loan closet purchased them with grant money to loan</a:t>
            </a:r>
            <a:endParaRPr sz="1350">
              <a:solidFill>
                <a:srgbClr val="333333"/>
              </a:solidFill>
              <a:highlight>
                <a:srgbClr val="FFFFFF"/>
              </a:highlight>
              <a:latin typeface="Arial"/>
              <a:ea typeface="Arial"/>
              <a:cs typeface="Arial"/>
              <a:sym typeface="Arial"/>
            </a:endParaRPr>
          </a:p>
          <a:p>
            <a:pPr marL="0" lvl="0" indent="0" algn="l" rtl="0">
              <a:spcBef>
                <a:spcPts val="0"/>
              </a:spcBef>
              <a:spcAft>
                <a:spcPts val="0"/>
              </a:spcAft>
              <a:buNone/>
            </a:pPr>
            <a:r>
              <a:rPr lang="en-US"/>
              <a:t>YouTube: https://youtube.com/shorts/G9e6HO3QKXo?si=PDYvaaKs3AY94wpo</a:t>
            </a:r>
            <a:endParaRPr/>
          </a:p>
        </p:txBody>
      </p:sp>
      <p:sp>
        <p:nvSpPr>
          <p:cNvPr id="655" name="Google Shape;655;g37bd6481528_0_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382ff056f41_2_10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3" name="Google Shape;663;g382ff056f41_2_10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Energy conservation is key</a:t>
            </a:r>
            <a:endParaRPr/>
          </a:p>
          <a:p>
            <a:pPr marL="0" lvl="0" indent="0" algn="l" rtl="0">
              <a:spcBef>
                <a:spcPts val="0"/>
              </a:spcBef>
              <a:spcAft>
                <a:spcPts val="0"/>
              </a:spcAft>
              <a:buNone/>
            </a:pPr>
            <a:r>
              <a:rPr lang="en-US"/>
              <a:t>Dispenser ~$60</a:t>
            </a:r>
            <a:endParaRPr/>
          </a:p>
          <a:p>
            <a:pPr marL="0" lvl="0" indent="0" algn="l" rtl="0">
              <a:spcBef>
                <a:spcPts val="0"/>
              </a:spcBef>
              <a:spcAft>
                <a:spcPts val="0"/>
              </a:spcAft>
              <a:buNone/>
            </a:pPr>
            <a:r>
              <a:rPr lang="en-US"/>
              <a:t>(Amazon)</a:t>
            </a:r>
            <a:endParaRPr/>
          </a:p>
        </p:txBody>
      </p:sp>
      <p:sp>
        <p:nvSpPr>
          <p:cNvPr id="664" name="Google Shape;664;g382ff056f41_2_10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37bd6481528_0_9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g37bd6481528_0_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Grab bars: Multiple loops to reach different heights, rest arms on horizontal GBs inside shower for EC, we don’t recommend suction cup ones d/t the dry climate and tendency to lose suction - bolting them into the wall is ideal, Dept. of Sr. Affairs</a:t>
            </a:r>
            <a:endParaRPr/>
          </a:p>
          <a:p>
            <a:pPr marL="0" lvl="0" indent="0" algn="l" rtl="0">
              <a:spcBef>
                <a:spcPts val="0"/>
              </a:spcBef>
              <a:spcAft>
                <a:spcPts val="0"/>
              </a:spcAft>
              <a:buNone/>
            </a:pPr>
            <a:r>
              <a:rPr lang="en-US"/>
              <a:t>Tub grab bar is removable </a:t>
            </a:r>
            <a:endParaRPr/>
          </a:p>
          <a:p>
            <a:pPr marL="0" lvl="0" indent="0" algn="l" rtl="0">
              <a:spcBef>
                <a:spcPts val="0"/>
              </a:spcBef>
              <a:spcAft>
                <a:spcPts val="0"/>
              </a:spcAft>
              <a:buNone/>
            </a:pPr>
            <a:r>
              <a:rPr lang="en-US"/>
              <a:t>HHS - relatively easy to purchase/install w/out a professional, levers are easier to manage than knobs, HHS is helpful for cALS</a:t>
            </a:r>
            <a:endParaRPr/>
          </a:p>
          <a:p>
            <a:pPr marL="0" lvl="0" indent="0" algn="l" rtl="0">
              <a:spcBef>
                <a:spcPts val="0"/>
              </a:spcBef>
              <a:spcAft>
                <a:spcPts val="0"/>
              </a:spcAft>
              <a:buNone/>
            </a:pPr>
            <a:r>
              <a:rPr lang="en-US"/>
              <a:t>(Amazon)</a:t>
            </a:r>
            <a:endParaRPr/>
          </a:p>
          <a:p>
            <a:pPr marL="0" lvl="0" indent="0" algn="l" rtl="0">
              <a:spcBef>
                <a:spcPts val="0"/>
              </a:spcBef>
              <a:spcAft>
                <a:spcPts val="0"/>
              </a:spcAft>
              <a:buNone/>
            </a:pPr>
            <a:endParaRPr/>
          </a:p>
        </p:txBody>
      </p:sp>
      <p:sp>
        <p:nvSpPr>
          <p:cNvPr id="678" name="Google Shape;678;g37bd6481528_0_9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37bd6481528_0_1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1" name="Google Shape;691;g37bd6481528_0_1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Shower chair - with or without backrests, aesthetic ($50+)</a:t>
            </a:r>
            <a:endParaRPr/>
          </a:p>
          <a:p>
            <a:pPr marL="0" lvl="0" indent="0" algn="l" rtl="0">
              <a:spcBef>
                <a:spcPts val="0"/>
              </a:spcBef>
              <a:spcAft>
                <a:spcPts val="0"/>
              </a:spcAft>
              <a:buClr>
                <a:schemeClr val="dk1"/>
              </a:buClr>
              <a:buFont typeface="Arial"/>
              <a:buNone/>
            </a:pPr>
            <a:r>
              <a:rPr lang="en-US"/>
              <a:t>Tub transfer bench - with or without sliding feature ($55-170+)</a:t>
            </a:r>
            <a:endParaRPr/>
          </a:p>
          <a:p>
            <a:pPr marL="0" lvl="0" indent="0" algn="l" rtl="0">
              <a:spcBef>
                <a:spcPts val="0"/>
              </a:spcBef>
              <a:spcAft>
                <a:spcPts val="0"/>
              </a:spcAft>
              <a:buClr>
                <a:schemeClr val="dk1"/>
              </a:buClr>
              <a:buFont typeface="Arial"/>
              <a:buNone/>
            </a:pPr>
            <a:r>
              <a:rPr lang="en-US"/>
              <a:t>(Amazon)</a:t>
            </a:r>
            <a:endParaRPr/>
          </a:p>
          <a:p>
            <a:pPr marL="0" lvl="0" indent="0" algn="l" rtl="0">
              <a:spcBef>
                <a:spcPts val="0"/>
              </a:spcBef>
              <a:spcAft>
                <a:spcPts val="0"/>
              </a:spcAft>
              <a:buClr>
                <a:schemeClr val="dk1"/>
              </a:buClr>
              <a:buFont typeface="Arial"/>
              <a:buNone/>
            </a:pPr>
            <a:r>
              <a:rPr lang="en-US"/>
              <a:t>Does insurance cover these (animation) - NO! - shower chairs aren’t considered medically necessary by most insurances (exception: VA)</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92" name="Google Shape;692;g37bd6481528_0_1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37bd6481528_0_1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5" name="Google Shape;705;g37bd6481528_0_1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Portable shower - Vitality Medical - $4000+</a:t>
            </a:r>
            <a:endParaRPr/>
          </a:p>
          <a:p>
            <a:pPr marL="0" lvl="0" indent="0" algn="l" rtl="0">
              <a:spcBef>
                <a:spcPts val="0"/>
              </a:spcBef>
              <a:spcAft>
                <a:spcPts val="0"/>
              </a:spcAft>
              <a:buNone/>
            </a:pPr>
            <a:r>
              <a:rPr lang="en-US"/>
              <a:t>W/C tub - Royal Bath Place - $5900</a:t>
            </a:r>
            <a:endParaRPr/>
          </a:p>
        </p:txBody>
      </p:sp>
      <p:sp>
        <p:nvSpPr>
          <p:cNvPr id="706" name="Google Shape;706;g37bd6481528_0_1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382ff056f41_2_1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6" name="Google Shape;716;g382ff056f41_2_1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None/>
            </a:pPr>
            <a:r>
              <a:rPr lang="en-US">
                <a:latin typeface="Century Gothic"/>
                <a:ea typeface="Century Gothic"/>
                <a:cs typeface="Century Gothic"/>
                <a:sym typeface="Century Gothic"/>
              </a:rPr>
              <a:t>Options w/ portable commode, tilt, head rest, safety straps</a:t>
            </a:r>
            <a:endParaRPr>
              <a:latin typeface="Century Gothic"/>
              <a:ea typeface="Century Gothic"/>
              <a:cs typeface="Century Gothic"/>
              <a:sym typeface="Century Gothic"/>
            </a:endParaRPr>
          </a:p>
          <a:p>
            <a:pPr marL="0" lvl="0" indent="0" algn="l" rtl="0">
              <a:lnSpc>
                <a:spcPct val="100000"/>
              </a:lnSpc>
              <a:spcBef>
                <a:spcPts val="1000"/>
              </a:spcBef>
              <a:spcAft>
                <a:spcPts val="0"/>
              </a:spcAft>
              <a:buNone/>
            </a:pPr>
            <a:r>
              <a:rPr lang="en-US">
                <a:latin typeface="Century Gothic"/>
                <a:ea typeface="Century Gothic"/>
                <a:cs typeface="Century Gothic"/>
                <a:sym typeface="Century Gothic"/>
              </a:rPr>
              <a:t>~$1,000-3,200</a:t>
            </a:r>
            <a:endParaRPr>
              <a:latin typeface="Century Gothic"/>
              <a:ea typeface="Century Gothic"/>
              <a:cs typeface="Century Gothic"/>
              <a:sym typeface="Century Gothic"/>
            </a:endParaRPr>
          </a:p>
          <a:p>
            <a:pPr marL="0" lvl="0" indent="0" algn="l" rtl="0">
              <a:lnSpc>
                <a:spcPct val="100000"/>
              </a:lnSpc>
              <a:spcBef>
                <a:spcPts val="1000"/>
              </a:spcBef>
              <a:spcAft>
                <a:spcPts val="0"/>
              </a:spcAft>
              <a:buNone/>
            </a:pPr>
            <a:r>
              <a:rPr lang="en-US">
                <a:latin typeface="Century Gothic"/>
                <a:ea typeface="Century Gothic"/>
                <a:cs typeface="Century Gothic"/>
                <a:sym typeface="Century Gothic"/>
              </a:rPr>
              <a:t>(Med Mart and Your Medical Store</a:t>
            </a:r>
            <a:endParaRPr>
              <a:latin typeface="Century Gothic"/>
              <a:ea typeface="Century Gothic"/>
              <a:cs typeface="Century Gothic"/>
              <a:sym typeface="Century Gothic"/>
            </a:endParaRPr>
          </a:p>
        </p:txBody>
      </p:sp>
      <p:sp>
        <p:nvSpPr>
          <p:cNvPr id="717" name="Google Shape;717;g382ff056f41_2_1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7bd6481528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Fasciculations = involuntary, brief muscle spasms that can look like twitches or “ripples” under the skin</a:t>
            </a:r>
            <a:endParaRPr/>
          </a:p>
          <a:p>
            <a:pPr marL="0" lvl="0" indent="0" algn="l" rtl="0">
              <a:spcBef>
                <a:spcPts val="0"/>
              </a:spcBef>
              <a:spcAft>
                <a:spcPts val="0"/>
              </a:spcAft>
              <a:buClr>
                <a:schemeClr val="dk1"/>
              </a:buClr>
              <a:buFont typeface="Arial"/>
              <a:buNone/>
            </a:pPr>
            <a:r>
              <a:rPr lang="en-US"/>
              <a:t>Starts with weakness, middle varies, ends with difficulty breathing – presents differently in each patient in terms of function </a:t>
            </a:r>
            <a:endParaRPr sz="800"/>
          </a:p>
          <a:p>
            <a:pPr marL="0" lvl="0" indent="0" algn="l" rtl="0">
              <a:spcBef>
                <a:spcPts val="0"/>
              </a:spcBef>
              <a:spcAft>
                <a:spcPts val="0"/>
              </a:spcAft>
              <a:buClr>
                <a:schemeClr val="dk1"/>
              </a:buClr>
              <a:buFont typeface="Arial"/>
              <a:buNone/>
            </a:pPr>
            <a:r>
              <a:rPr lang="en-US" sz="800"/>
              <a:t>Limb onset – may start with muscle weakness noticed with increased instances of tripping, dropping things more frequently, abnormal fatigue of arms or legs </a:t>
            </a:r>
            <a:endParaRPr/>
          </a:p>
          <a:p>
            <a:pPr marL="0" lvl="0" indent="0" algn="l" rtl="0">
              <a:spcBef>
                <a:spcPts val="0"/>
              </a:spcBef>
              <a:spcAft>
                <a:spcPts val="0"/>
              </a:spcAft>
              <a:buNone/>
            </a:pPr>
            <a:endParaRPr/>
          </a:p>
        </p:txBody>
      </p:sp>
      <p:sp>
        <p:nvSpPr>
          <p:cNvPr id="192" name="Google Shape;192;g37bd6481528_0_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382ff056f41_2_1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6" name="Google Shape;726;g382ff056f41_2_1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Mechanical lifts</a:t>
            </a:r>
            <a:endParaRPr/>
          </a:p>
          <a:p>
            <a:pPr marL="0" lvl="0" indent="0" algn="l" rtl="0">
              <a:spcBef>
                <a:spcPts val="0"/>
              </a:spcBef>
              <a:spcAft>
                <a:spcPts val="0"/>
              </a:spcAft>
              <a:buNone/>
            </a:pPr>
            <a:r>
              <a:rPr lang="en-US"/>
              <a:t>(Mediware) Bath lift - $230-1800</a:t>
            </a:r>
            <a:endParaRPr/>
          </a:p>
          <a:p>
            <a:pPr marL="0" lvl="0" indent="0" algn="l" rtl="0">
              <a:spcBef>
                <a:spcPts val="0"/>
              </a:spcBef>
              <a:spcAft>
                <a:spcPts val="0"/>
              </a:spcAft>
              <a:buNone/>
            </a:pPr>
            <a:r>
              <a:rPr lang="en-US"/>
              <a:t>Hoyer - $1200+ (this one is ceiling mounted)</a:t>
            </a:r>
            <a:endParaRPr/>
          </a:p>
          <a:p>
            <a:pPr marL="0" lvl="0" indent="0" algn="l" rtl="0">
              <a:spcBef>
                <a:spcPts val="0"/>
              </a:spcBef>
              <a:spcAft>
                <a:spcPts val="0"/>
              </a:spcAft>
              <a:buNone/>
            </a:pPr>
            <a:r>
              <a:rPr lang="en-US"/>
              <a:t>Toward the end of the disease progression, bed baths and dry shampoo or portable washing trays may be utilized</a:t>
            </a:r>
            <a:endParaRPr/>
          </a:p>
        </p:txBody>
      </p:sp>
      <p:sp>
        <p:nvSpPr>
          <p:cNvPr id="727" name="Google Shape;727;g382ff056f41_2_1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382ff056f41_2_1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7" name="Google Shape;737;g382ff056f41_2_1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“Bring Relief to you”</a:t>
            </a:r>
            <a:endParaRPr/>
          </a:p>
          <a:p>
            <a:pPr marL="0" lvl="0" indent="0" algn="l" rtl="0">
              <a:spcBef>
                <a:spcPts val="0"/>
              </a:spcBef>
              <a:spcAft>
                <a:spcPts val="0"/>
              </a:spcAft>
              <a:buNone/>
            </a:pPr>
            <a:r>
              <a:rPr lang="en-US"/>
              <a:t>1) Shewee </a:t>
            </a:r>
            <a:endParaRPr/>
          </a:p>
          <a:p>
            <a:pPr marL="0" lvl="0" indent="0" algn="l" rtl="0">
              <a:spcBef>
                <a:spcPts val="0"/>
              </a:spcBef>
              <a:spcAft>
                <a:spcPts val="0"/>
              </a:spcAft>
              <a:buNone/>
            </a:pPr>
            <a:r>
              <a:rPr lang="en-US"/>
              <a:t>2) Female urinal</a:t>
            </a:r>
            <a:endParaRPr/>
          </a:p>
          <a:p>
            <a:pPr marL="0" lvl="0" indent="0" algn="l" rtl="0">
              <a:spcBef>
                <a:spcPts val="0"/>
              </a:spcBef>
              <a:spcAft>
                <a:spcPts val="0"/>
              </a:spcAft>
              <a:buNone/>
            </a:pPr>
            <a:r>
              <a:rPr lang="en-US"/>
              <a:t>3) Male urinal </a:t>
            </a:r>
            <a:endParaRPr/>
          </a:p>
          <a:p>
            <a:pPr marL="0" lvl="0" indent="0" algn="l" rtl="0">
              <a:spcBef>
                <a:spcPts val="0"/>
              </a:spcBef>
              <a:spcAft>
                <a:spcPts val="0"/>
              </a:spcAft>
              <a:buNone/>
            </a:pPr>
            <a:r>
              <a:rPr lang="en-US"/>
              <a:t>4) Bed pan</a:t>
            </a:r>
            <a:endParaRPr/>
          </a:p>
          <a:p>
            <a:pPr marL="0" lvl="0" indent="0" algn="l" rtl="0">
              <a:spcBef>
                <a:spcPts val="0"/>
              </a:spcBef>
              <a:spcAft>
                <a:spcPts val="0"/>
              </a:spcAft>
              <a:buNone/>
            </a:pPr>
            <a:r>
              <a:rPr lang="en-US"/>
              <a:t>5) Condom catheter </a:t>
            </a:r>
            <a:endParaRPr/>
          </a:p>
          <a:p>
            <a:pPr marL="0" lvl="0" indent="0" algn="l" rtl="0">
              <a:spcBef>
                <a:spcPts val="0"/>
              </a:spcBef>
              <a:spcAft>
                <a:spcPts val="0"/>
              </a:spcAft>
              <a:buClr>
                <a:srgbClr val="000000"/>
              </a:buClr>
              <a:buFont typeface="Arial"/>
              <a:buNone/>
            </a:pPr>
            <a:endParaRPr/>
          </a:p>
          <a:p>
            <a:pPr marL="0" lvl="0" indent="0" algn="l" rtl="0">
              <a:spcBef>
                <a:spcPts val="0"/>
              </a:spcBef>
              <a:spcAft>
                <a:spcPts val="0"/>
              </a:spcAft>
              <a:buNone/>
            </a:pPr>
            <a:r>
              <a:rPr lang="en-US"/>
              <a:t>Benefits: Relatively low cost, easy to obtain, portable </a:t>
            </a:r>
            <a:endParaRPr/>
          </a:p>
          <a:p>
            <a:pPr marL="0" lvl="0" indent="0" algn="l" rtl="0">
              <a:spcBef>
                <a:spcPts val="0"/>
              </a:spcBef>
              <a:spcAft>
                <a:spcPts val="0"/>
              </a:spcAft>
              <a:buNone/>
            </a:pPr>
            <a:r>
              <a:rPr lang="en-US"/>
              <a:t>Consider motor skills, ability to maintain skin integrity </a:t>
            </a:r>
            <a:endParaRPr/>
          </a:p>
          <a:p>
            <a:pPr marL="0" lvl="0" indent="0" algn="l" rtl="0">
              <a:spcBef>
                <a:spcPts val="0"/>
              </a:spcBef>
              <a:spcAft>
                <a:spcPts val="0"/>
              </a:spcAft>
              <a:buNone/>
            </a:pPr>
            <a:r>
              <a:rPr lang="en-US"/>
              <a:t>Options for women &amp; men ($ 7-20, ongoing costs for catheter + briefs)</a:t>
            </a:r>
            <a:endParaRPr/>
          </a:p>
          <a:p>
            <a:pPr marL="0" lvl="0" indent="0" algn="l" rtl="0">
              <a:spcBef>
                <a:spcPts val="0"/>
              </a:spcBef>
              <a:spcAft>
                <a:spcPts val="0"/>
              </a:spcAft>
              <a:buNone/>
            </a:pPr>
            <a:endParaRPr/>
          </a:p>
        </p:txBody>
      </p:sp>
      <p:sp>
        <p:nvSpPr>
          <p:cNvPr id="738" name="Google Shape;738;g382ff056f41_2_1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382ff056f41_2_1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0" name="Google Shape;750;g382ff056f41_2_1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Grab bars: install into the wall; avoid suction or temporary </a:t>
            </a:r>
            <a:endParaRPr/>
          </a:p>
          <a:p>
            <a:pPr marL="0" marR="0" lvl="0" indent="0" algn="l" rtl="0">
              <a:lnSpc>
                <a:spcPct val="100000"/>
              </a:lnSpc>
              <a:spcBef>
                <a:spcPts val="0"/>
              </a:spcBef>
              <a:spcAft>
                <a:spcPts val="0"/>
              </a:spcAft>
              <a:buClr>
                <a:schemeClr val="dk1"/>
              </a:buClr>
              <a:buSzPts val="1200"/>
              <a:buFont typeface="Calibri"/>
              <a:buNone/>
            </a:pPr>
            <a:r>
              <a:rPr lang="en-US"/>
              <a:t>Bedside Commode: Drop arm for lateral transfers</a:t>
            </a:r>
            <a:endParaRPr/>
          </a:p>
          <a:p>
            <a:pPr marL="0" marR="0" lvl="0" indent="0" algn="l" rtl="0">
              <a:lnSpc>
                <a:spcPct val="100000"/>
              </a:lnSpc>
              <a:spcBef>
                <a:spcPts val="0"/>
              </a:spcBef>
              <a:spcAft>
                <a:spcPts val="0"/>
              </a:spcAft>
              <a:buClr>
                <a:schemeClr val="dk1"/>
              </a:buClr>
              <a:buSzPts val="1200"/>
              <a:buFont typeface="Calibri"/>
              <a:buNone/>
            </a:pPr>
            <a:r>
              <a:rPr lang="en-US"/>
              <a:t>Bariatric commode options  </a:t>
            </a:r>
            <a:endParaRPr/>
          </a:p>
          <a:p>
            <a:pPr marL="0" marR="0" lvl="0" indent="0" algn="l" rtl="0">
              <a:lnSpc>
                <a:spcPct val="100000"/>
              </a:lnSpc>
              <a:spcBef>
                <a:spcPts val="0"/>
              </a:spcBef>
              <a:spcAft>
                <a:spcPts val="0"/>
              </a:spcAft>
              <a:buClr>
                <a:schemeClr val="dk1"/>
              </a:buClr>
              <a:buSzPts val="1200"/>
              <a:buFont typeface="Calibri"/>
              <a:buNone/>
            </a:pPr>
            <a:r>
              <a:rPr lang="en-US"/>
              <a:t>3-in-1 commode for use bedside, over toilet, and in the shower </a:t>
            </a:r>
            <a:endParaRPr/>
          </a:p>
          <a:p>
            <a:pPr marL="0" marR="0" lvl="0" indent="0" algn="l" rtl="0">
              <a:lnSpc>
                <a:spcPct val="100000"/>
              </a:lnSpc>
              <a:spcBef>
                <a:spcPts val="0"/>
              </a:spcBef>
              <a:spcAft>
                <a:spcPts val="0"/>
              </a:spcAft>
              <a:buClr>
                <a:schemeClr val="dk1"/>
              </a:buClr>
              <a:buSzPts val="1200"/>
              <a:buFont typeface="Calibri"/>
              <a:buNone/>
            </a:pPr>
            <a:r>
              <a:rPr lang="en-US"/>
              <a:t>~$30-170</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751" name="Google Shape;751;g382ff056f41_2_1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37c2ac27413_1_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4" name="Google Shape;764;g37c2ac27413_1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RTS: With or without grab bars, Various heights ,Portable, Not bidet compatible </a:t>
            </a:r>
            <a:endParaRPr/>
          </a:p>
          <a:p>
            <a:pPr marL="0" lvl="0" indent="0" algn="l" rtl="0">
              <a:spcBef>
                <a:spcPts val="0"/>
              </a:spcBef>
              <a:spcAft>
                <a:spcPts val="0"/>
              </a:spcAft>
              <a:buNone/>
            </a:pPr>
            <a:r>
              <a:rPr lang="en-US"/>
              <a:t>~$30-100 </a:t>
            </a:r>
            <a:endParaRPr/>
          </a:p>
          <a:p>
            <a:pPr marL="0" lvl="0" indent="0" algn="l" rtl="0">
              <a:spcBef>
                <a:spcPts val="0"/>
              </a:spcBef>
              <a:spcAft>
                <a:spcPts val="0"/>
              </a:spcAft>
              <a:buNone/>
            </a:pPr>
            <a:endParaRPr/>
          </a:p>
          <a:p>
            <a:pPr marL="0" lvl="0" indent="0" algn="l" rtl="0">
              <a:spcBef>
                <a:spcPts val="0"/>
              </a:spcBef>
              <a:spcAft>
                <a:spcPts val="0"/>
              </a:spcAft>
              <a:buNone/>
            </a:pPr>
            <a:r>
              <a:rPr lang="en-US"/>
              <a:t>Toilevator: Bidet compatible, Not compatible w/  3-in-1 commode </a:t>
            </a:r>
            <a:endParaRPr/>
          </a:p>
          <a:p>
            <a:pPr marL="0" lvl="0" indent="0" algn="l" rtl="0">
              <a:spcBef>
                <a:spcPts val="0"/>
              </a:spcBef>
              <a:spcAft>
                <a:spcPts val="0"/>
              </a:spcAft>
              <a:buNone/>
            </a:pPr>
            <a:r>
              <a:rPr lang="en-US"/>
              <a:t>~$85</a:t>
            </a:r>
            <a:endParaRPr/>
          </a:p>
          <a:p>
            <a:pPr marL="0" lvl="0" indent="0" algn="l" rtl="0">
              <a:spcBef>
                <a:spcPts val="0"/>
              </a:spcBef>
              <a:spcAft>
                <a:spcPts val="0"/>
              </a:spcAft>
              <a:buNone/>
            </a:pPr>
            <a:endParaRPr/>
          </a:p>
        </p:txBody>
      </p:sp>
      <p:sp>
        <p:nvSpPr>
          <p:cNvPr id="765" name="Google Shape;765;g37c2ac27413_1_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382ff056f41_2_1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00000"/>
              </a:lnSpc>
              <a:spcBef>
                <a:spcPts val="400"/>
              </a:spcBef>
              <a:spcAft>
                <a:spcPts val="0"/>
              </a:spcAft>
              <a:buNone/>
            </a:pPr>
            <a:r>
              <a:rPr lang="en-US">
                <a:latin typeface="Century Gothic"/>
                <a:ea typeface="Century Gothic"/>
                <a:cs typeface="Century Gothic"/>
                <a:sym typeface="Century Gothic"/>
              </a:rPr>
              <a:t>Install on standard toilet </a:t>
            </a:r>
            <a:endParaRPr>
              <a:latin typeface="Century Gothic"/>
              <a:ea typeface="Century Gothic"/>
              <a:cs typeface="Century Gothic"/>
              <a:sym typeface="Century Gothic"/>
            </a:endParaRPr>
          </a:p>
          <a:p>
            <a:pPr marL="0" lvl="0" indent="0" algn="l" rtl="0">
              <a:lnSpc>
                <a:spcPct val="100000"/>
              </a:lnSpc>
              <a:spcBef>
                <a:spcPts val="400"/>
              </a:spcBef>
              <a:spcAft>
                <a:spcPts val="0"/>
              </a:spcAft>
              <a:buNone/>
            </a:pPr>
            <a:r>
              <a:rPr lang="en-US">
                <a:latin typeface="Century Gothic"/>
                <a:ea typeface="Century Gothic"/>
                <a:cs typeface="Century Gothic"/>
                <a:sym typeface="Century Gothic"/>
              </a:rPr>
              <a:t>Variety of options/prices from handheld to luxary ($30-1300+)</a:t>
            </a:r>
            <a:endParaRPr>
              <a:latin typeface="Century Gothic"/>
              <a:ea typeface="Century Gothic"/>
              <a:cs typeface="Century Gothic"/>
              <a:sym typeface="Century Gothic"/>
            </a:endParaRPr>
          </a:p>
          <a:p>
            <a:pPr marL="0" lvl="0" indent="0" algn="l" rtl="0">
              <a:lnSpc>
                <a:spcPct val="100000"/>
              </a:lnSpc>
              <a:spcBef>
                <a:spcPts val="400"/>
              </a:spcBef>
              <a:spcAft>
                <a:spcPts val="0"/>
              </a:spcAft>
              <a:buNone/>
            </a:pPr>
            <a:r>
              <a:rPr lang="en-US">
                <a:latin typeface="Century Gothic"/>
                <a:ea typeface="Century Gothic"/>
                <a:cs typeface="Century Gothic"/>
                <a:sym typeface="Century Gothic"/>
              </a:rPr>
              <a:t>Portable version for travel </a:t>
            </a:r>
            <a:endParaRPr>
              <a:latin typeface="Century Gothic"/>
              <a:ea typeface="Century Gothic"/>
              <a:cs typeface="Century Gothic"/>
              <a:sym typeface="Century Gothic"/>
            </a:endParaRPr>
          </a:p>
          <a:p>
            <a:pPr marL="0" lvl="0" indent="0" algn="l" rtl="0">
              <a:lnSpc>
                <a:spcPct val="100000"/>
              </a:lnSpc>
              <a:spcBef>
                <a:spcPts val="400"/>
              </a:spcBef>
              <a:spcAft>
                <a:spcPts val="0"/>
              </a:spcAft>
              <a:buNone/>
            </a:pPr>
            <a:r>
              <a:rPr lang="en-US">
                <a:latin typeface="Century Gothic"/>
                <a:ea typeface="Century Gothic"/>
                <a:cs typeface="Century Gothic"/>
                <a:sym typeface="Century Gothic"/>
              </a:rPr>
              <a:t>Electric or manual operation </a:t>
            </a:r>
            <a:endParaRPr>
              <a:latin typeface="Century Gothic"/>
              <a:ea typeface="Century Gothic"/>
              <a:cs typeface="Century Gothic"/>
              <a:sym typeface="Century Gothic"/>
            </a:endParaRPr>
          </a:p>
          <a:p>
            <a:pPr marL="0" lvl="0" indent="0" algn="l" rtl="0">
              <a:lnSpc>
                <a:spcPct val="100000"/>
              </a:lnSpc>
              <a:spcBef>
                <a:spcPts val="400"/>
              </a:spcBef>
              <a:spcAft>
                <a:spcPts val="0"/>
              </a:spcAft>
              <a:buNone/>
            </a:pPr>
            <a:r>
              <a:rPr lang="en-US">
                <a:latin typeface="Century Gothic"/>
                <a:ea typeface="Century Gothic"/>
                <a:cs typeface="Century Gothic"/>
                <a:sym typeface="Century Gothic"/>
              </a:rPr>
              <a:t>(Amazon)</a:t>
            </a:r>
            <a:endParaRPr/>
          </a:p>
        </p:txBody>
      </p:sp>
      <p:sp>
        <p:nvSpPr>
          <p:cNvPr id="774" name="Google Shape;774;g382ff056f41_2_17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38857d1af27_1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3" name="Google Shape;783;g38857d1af27_1_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0" name="Google Shape;790;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7" name="Google Shape;797;p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37c2ac27413_1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3" name="Google Shape;803;g37c2ac27413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4" name="Google Shape;804;g37c2ac27413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37c2ac27413_1_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0" name="Google Shape;810;g37c2ac27413_1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1" name="Google Shape;811;g37c2ac27413_1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p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37c2ac27413_1_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7" name="Google Shape;817;g37c2ac27413_1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Answer: B </a:t>
            </a:r>
            <a:endParaRPr/>
          </a:p>
        </p:txBody>
      </p:sp>
      <p:sp>
        <p:nvSpPr>
          <p:cNvPr id="818" name="Google Shape;818;g37c2ac27413_1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80</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59"/>
          <p:cNvSpPr txBox="1">
            <a:spLocks noGrp="1"/>
          </p:cNvSpPr>
          <p:nvPr>
            <p:ph type="ctrTitle"/>
          </p:nvPr>
        </p:nvSpPr>
        <p:spPr>
          <a:xfrm>
            <a:off x="866442" y="1447801"/>
            <a:ext cx="6620968" cy="332958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7200"/>
              <a:buFont typeface="Century Gothic"/>
              <a:buNone/>
              <a:defRPr sz="7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59"/>
          <p:cNvSpPr txBox="1">
            <a:spLocks noGrp="1"/>
          </p:cNvSpPr>
          <p:nvPr>
            <p:ph type="subTitle" idx="1"/>
          </p:nvPr>
        </p:nvSpPr>
        <p:spPr>
          <a:xfrm>
            <a:off x="866442" y="4777380"/>
            <a:ext cx="6620968" cy="861420"/>
          </a:xfrm>
          <a:prstGeom prst="rect">
            <a:avLst/>
          </a:prstGeom>
          <a:noFill/>
          <a:ln>
            <a:noFill/>
          </a:ln>
        </p:spPr>
        <p:txBody>
          <a:bodyPr spcFirstLastPara="1" wrap="square" lIns="91425" tIns="45700" rIns="91425" bIns="45700" anchor="t" anchorCtr="0">
            <a:normAutofit/>
          </a:bodyPr>
          <a:lstStyle>
            <a:lvl1pPr lvl="0" algn="l">
              <a:spcBef>
                <a:spcPts val="1000"/>
              </a:spcBef>
              <a:spcAft>
                <a:spcPts val="0"/>
              </a:spcAft>
              <a:buSzPts val="1600"/>
              <a:buNone/>
              <a:defRPr cap="none">
                <a:solidFill>
                  <a:srgbClr val="86D1D8"/>
                </a:solidFill>
              </a:defRPr>
            </a:lvl1pPr>
            <a:lvl2pPr lvl="1" algn="ctr">
              <a:spcBef>
                <a:spcPts val="1000"/>
              </a:spcBef>
              <a:spcAft>
                <a:spcPts val="0"/>
              </a:spcAft>
              <a:buSzPts val="1440"/>
              <a:buNone/>
              <a:defRPr>
                <a:solidFill>
                  <a:schemeClr val="lt1"/>
                </a:solidFill>
              </a:defRPr>
            </a:lvl2pPr>
            <a:lvl3pPr lvl="2" algn="ctr">
              <a:spcBef>
                <a:spcPts val="1000"/>
              </a:spcBef>
              <a:spcAft>
                <a:spcPts val="0"/>
              </a:spcAft>
              <a:buSzPts val="1280"/>
              <a:buNone/>
              <a:defRPr>
                <a:solidFill>
                  <a:schemeClr val="lt1"/>
                </a:solidFill>
              </a:defRPr>
            </a:lvl3pPr>
            <a:lvl4pPr lvl="3" algn="ctr">
              <a:spcBef>
                <a:spcPts val="1000"/>
              </a:spcBef>
              <a:spcAft>
                <a:spcPts val="0"/>
              </a:spcAft>
              <a:buSzPts val="1120"/>
              <a:buNone/>
              <a:defRPr>
                <a:solidFill>
                  <a:schemeClr val="lt1"/>
                </a:solidFill>
              </a:defRPr>
            </a:lvl4pPr>
            <a:lvl5pPr lvl="4" algn="ctr">
              <a:spcBef>
                <a:spcPts val="1000"/>
              </a:spcBef>
              <a:spcAft>
                <a:spcPts val="0"/>
              </a:spcAft>
              <a:buSzPts val="1120"/>
              <a:buNone/>
              <a:defRPr>
                <a:solidFill>
                  <a:schemeClr val="lt1"/>
                </a:solidFill>
              </a:defRPr>
            </a:lvl5pPr>
            <a:lvl6pPr lvl="5" algn="ctr">
              <a:spcBef>
                <a:spcPts val="1000"/>
              </a:spcBef>
              <a:spcAft>
                <a:spcPts val="0"/>
              </a:spcAft>
              <a:buSzPts val="1120"/>
              <a:buNone/>
              <a:defRPr>
                <a:solidFill>
                  <a:schemeClr val="lt1"/>
                </a:solidFill>
              </a:defRPr>
            </a:lvl6pPr>
            <a:lvl7pPr lvl="6" algn="ctr">
              <a:spcBef>
                <a:spcPts val="1000"/>
              </a:spcBef>
              <a:spcAft>
                <a:spcPts val="0"/>
              </a:spcAft>
              <a:buSzPts val="1120"/>
              <a:buNone/>
              <a:defRPr>
                <a:solidFill>
                  <a:schemeClr val="lt1"/>
                </a:solidFill>
              </a:defRPr>
            </a:lvl7pPr>
            <a:lvl8pPr lvl="7" algn="ctr">
              <a:spcBef>
                <a:spcPts val="1000"/>
              </a:spcBef>
              <a:spcAft>
                <a:spcPts val="0"/>
              </a:spcAft>
              <a:buSzPts val="1120"/>
              <a:buNone/>
              <a:defRPr>
                <a:solidFill>
                  <a:schemeClr val="lt1"/>
                </a:solidFill>
              </a:defRPr>
            </a:lvl8pPr>
            <a:lvl9pPr lvl="8" algn="ctr">
              <a:spcBef>
                <a:spcPts val="1000"/>
              </a:spcBef>
              <a:spcAft>
                <a:spcPts val="0"/>
              </a:spcAft>
              <a:buSzPts val="1120"/>
              <a:buNone/>
              <a:defRPr>
                <a:solidFill>
                  <a:schemeClr val="lt1"/>
                </a:solidFill>
              </a:defRPr>
            </a:lvl9pPr>
          </a:lstStyle>
          <a:p>
            <a:endParaRPr/>
          </a:p>
        </p:txBody>
      </p:sp>
      <p:sp>
        <p:nvSpPr>
          <p:cNvPr id="24" name="Google Shape;24;p59"/>
          <p:cNvSpPr txBox="1">
            <a:spLocks noGrp="1"/>
          </p:cNvSpPr>
          <p:nvPr>
            <p:ph type="dt" idx="10"/>
          </p:nvPr>
        </p:nvSpPr>
        <p:spPr>
          <a:xfrm rot="5400000">
            <a:off x="7494989" y="1828771"/>
            <a:ext cx="990599" cy="22865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9"/>
          <p:cNvSpPr txBox="1">
            <a:spLocks noGrp="1"/>
          </p:cNvSpPr>
          <p:nvPr>
            <p:ph type="ftr" idx="11"/>
          </p:nvPr>
        </p:nvSpPr>
        <p:spPr>
          <a:xfrm rot="5400000">
            <a:off x="6233335" y="3263371"/>
            <a:ext cx="3859795" cy="2286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9"/>
          <p:cNvSpPr txBox="1">
            <a:spLocks noGrp="1"/>
          </p:cNvSpPr>
          <p:nvPr>
            <p:ph type="sldNum" idx="12"/>
          </p:nvPr>
        </p:nvSpPr>
        <p:spPr>
          <a:xfrm>
            <a:off x="7766431" y="295736"/>
            <a:ext cx="628813"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7"/>
        <p:cNvGrpSpPr/>
        <p:nvPr/>
      </p:nvGrpSpPr>
      <p:grpSpPr>
        <a:xfrm>
          <a:off x="0" y="0"/>
          <a:ext cx="0" cy="0"/>
          <a:chOff x="0" y="0"/>
          <a:chExt cx="0" cy="0"/>
        </a:xfrm>
      </p:grpSpPr>
      <p:sp>
        <p:nvSpPr>
          <p:cNvPr id="78" name="Google Shape;78;p68"/>
          <p:cNvSpPr txBox="1">
            <a:spLocks noGrp="1"/>
          </p:cNvSpPr>
          <p:nvPr>
            <p:ph type="title"/>
          </p:nvPr>
        </p:nvSpPr>
        <p:spPr>
          <a:xfrm>
            <a:off x="865656" y="1854192"/>
            <a:ext cx="3820674" cy="157480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2"/>
              </a:buClr>
              <a:buSzPts val="3600"/>
              <a:buFont typeface="Century Gothic"/>
              <a:buNone/>
              <a:defRPr sz="36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68"/>
          <p:cNvSpPr>
            <a:spLocks noGrp="1"/>
          </p:cNvSpPr>
          <p:nvPr>
            <p:ph type="pic" idx="2"/>
          </p:nvPr>
        </p:nvSpPr>
        <p:spPr>
          <a:xfrm>
            <a:off x="5213517" y="1143000"/>
            <a:ext cx="2400925" cy="4572000"/>
          </a:xfrm>
          <a:prstGeom prst="roundRect">
            <a:avLst>
              <a:gd name="adj" fmla="val 1858"/>
            </a:avLst>
          </a:prstGeom>
          <a:noFill/>
          <a:ln>
            <a:noFill/>
          </a:ln>
          <a:effectLst>
            <a:outerShdw blurRad="50800" dist="50800" dir="5400000" algn="tl" rotWithShape="0">
              <a:srgbClr val="000000">
                <a:alpha val="42745"/>
              </a:srgbClr>
            </a:outerShdw>
          </a:effectLst>
        </p:spPr>
      </p:sp>
      <p:sp>
        <p:nvSpPr>
          <p:cNvPr id="80" name="Google Shape;80;p68"/>
          <p:cNvSpPr txBox="1">
            <a:spLocks noGrp="1"/>
          </p:cNvSpPr>
          <p:nvPr>
            <p:ph type="body" idx="1"/>
          </p:nvPr>
        </p:nvSpPr>
        <p:spPr>
          <a:xfrm>
            <a:off x="866441" y="3657600"/>
            <a:ext cx="3814728" cy="13716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81" name="Google Shape;81;p68"/>
          <p:cNvSpPr txBox="1">
            <a:spLocks noGrp="1"/>
          </p:cNvSpPr>
          <p:nvPr>
            <p:ph type="dt" idx="10"/>
          </p:nvPr>
        </p:nvSpPr>
        <p:spPr>
          <a:xfrm rot="5400000">
            <a:off x="7494989" y="1828771"/>
            <a:ext cx="990599" cy="22865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68"/>
          <p:cNvSpPr txBox="1">
            <a:spLocks noGrp="1"/>
          </p:cNvSpPr>
          <p:nvPr>
            <p:ph type="ftr" idx="11"/>
          </p:nvPr>
        </p:nvSpPr>
        <p:spPr>
          <a:xfrm rot="5400000">
            <a:off x="6233335" y="3263371"/>
            <a:ext cx="3859795" cy="2286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8"/>
          <p:cNvSpPr txBox="1">
            <a:spLocks noGrp="1"/>
          </p:cNvSpPr>
          <p:nvPr>
            <p:ph type="sldNum" idx="12"/>
          </p:nvPr>
        </p:nvSpPr>
        <p:spPr>
          <a:xfrm>
            <a:off x="7766431" y="295736"/>
            <a:ext cx="628813"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84"/>
        <p:cNvGrpSpPr/>
        <p:nvPr/>
      </p:nvGrpSpPr>
      <p:grpSpPr>
        <a:xfrm>
          <a:off x="0" y="0"/>
          <a:ext cx="0" cy="0"/>
          <a:chOff x="0" y="0"/>
          <a:chExt cx="0" cy="0"/>
        </a:xfrm>
      </p:grpSpPr>
      <p:sp>
        <p:nvSpPr>
          <p:cNvPr id="85" name="Google Shape;85;p69"/>
          <p:cNvSpPr txBox="1">
            <a:spLocks noGrp="1"/>
          </p:cNvSpPr>
          <p:nvPr>
            <p:ph type="title"/>
          </p:nvPr>
        </p:nvSpPr>
        <p:spPr>
          <a:xfrm>
            <a:off x="866443" y="4800587"/>
            <a:ext cx="6620967"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2"/>
              </a:buClr>
              <a:buSzPts val="2400"/>
              <a:buFont typeface="Century Gothic"/>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69"/>
          <p:cNvSpPr>
            <a:spLocks noGrp="1"/>
          </p:cNvSpPr>
          <p:nvPr>
            <p:ph type="pic" idx="2"/>
          </p:nvPr>
        </p:nvSpPr>
        <p:spPr>
          <a:xfrm>
            <a:off x="866442" y="685800"/>
            <a:ext cx="6620968" cy="3640666"/>
          </a:xfrm>
          <a:prstGeom prst="roundRect">
            <a:avLst>
              <a:gd name="adj" fmla="val 1858"/>
            </a:avLst>
          </a:prstGeom>
          <a:noFill/>
          <a:ln>
            <a:noFill/>
          </a:ln>
          <a:effectLst>
            <a:outerShdw blurRad="50800" dist="50800" dir="5400000" algn="tl" rotWithShape="0">
              <a:srgbClr val="000000">
                <a:alpha val="42745"/>
              </a:srgbClr>
            </a:outerShdw>
          </a:effectLst>
        </p:spPr>
      </p:sp>
      <p:sp>
        <p:nvSpPr>
          <p:cNvPr id="87" name="Google Shape;87;p69"/>
          <p:cNvSpPr txBox="1">
            <a:spLocks noGrp="1"/>
          </p:cNvSpPr>
          <p:nvPr>
            <p:ph type="body" idx="1"/>
          </p:nvPr>
        </p:nvSpPr>
        <p:spPr>
          <a:xfrm>
            <a:off x="866443" y="5367325"/>
            <a:ext cx="6620966" cy="49371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960"/>
              <a:buNone/>
              <a:defRPr sz="12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88" name="Google Shape;88;p69"/>
          <p:cNvSpPr txBox="1">
            <a:spLocks noGrp="1"/>
          </p:cNvSpPr>
          <p:nvPr>
            <p:ph type="dt" idx="10"/>
          </p:nvPr>
        </p:nvSpPr>
        <p:spPr>
          <a:xfrm rot="5400000">
            <a:off x="7494989" y="1828771"/>
            <a:ext cx="990599" cy="22865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69"/>
          <p:cNvSpPr txBox="1">
            <a:spLocks noGrp="1"/>
          </p:cNvSpPr>
          <p:nvPr>
            <p:ph type="ftr" idx="11"/>
          </p:nvPr>
        </p:nvSpPr>
        <p:spPr>
          <a:xfrm rot="5400000">
            <a:off x="6233335" y="3263371"/>
            <a:ext cx="3859795" cy="2286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69"/>
          <p:cNvSpPr txBox="1">
            <a:spLocks noGrp="1"/>
          </p:cNvSpPr>
          <p:nvPr>
            <p:ph type="sldNum" idx="12"/>
          </p:nvPr>
        </p:nvSpPr>
        <p:spPr>
          <a:xfrm>
            <a:off x="7766431" y="295736"/>
            <a:ext cx="628813"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91"/>
        <p:cNvGrpSpPr/>
        <p:nvPr/>
      </p:nvGrpSpPr>
      <p:grpSpPr>
        <a:xfrm>
          <a:off x="0" y="0"/>
          <a:ext cx="0" cy="0"/>
          <a:chOff x="0" y="0"/>
          <a:chExt cx="0" cy="0"/>
        </a:xfrm>
      </p:grpSpPr>
      <p:sp>
        <p:nvSpPr>
          <p:cNvPr id="92" name="Google Shape;92;p70"/>
          <p:cNvSpPr txBox="1">
            <a:spLocks noGrp="1"/>
          </p:cNvSpPr>
          <p:nvPr>
            <p:ph type="title"/>
          </p:nvPr>
        </p:nvSpPr>
        <p:spPr>
          <a:xfrm>
            <a:off x="1181409" y="1447800"/>
            <a:ext cx="6001049" cy="2323374"/>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4800"/>
              <a:buFont typeface="Century Gothic"/>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70"/>
          <p:cNvSpPr txBox="1">
            <a:spLocks noGrp="1"/>
          </p:cNvSpPr>
          <p:nvPr>
            <p:ph type="body" idx="1"/>
          </p:nvPr>
        </p:nvSpPr>
        <p:spPr>
          <a:xfrm>
            <a:off x="1448177" y="3771174"/>
            <a:ext cx="5461159" cy="34217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b="0" i="0" cap="small">
                <a:solidFill>
                  <a:srgbClr val="86D1D8"/>
                </a:solidFill>
                <a:latin typeface="Century Gothic"/>
                <a:ea typeface="Century Gothic"/>
                <a:cs typeface="Century Gothic"/>
                <a:sym typeface="Century Gothic"/>
              </a:defRPr>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94" name="Google Shape;94;p70"/>
          <p:cNvSpPr txBox="1">
            <a:spLocks noGrp="1"/>
          </p:cNvSpPr>
          <p:nvPr>
            <p:ph type="body" idx="2"/>
          </p:nvPr>
        </p:nvSpPr>
        <p:spPr>
          <a:xfrm>
            <a:off x="866442" y="4350657"/>
            <a:ext cx="6620968" cy="1676400"/>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95" name="Google Shape;95;p70"/>
          <p:cNvSpPr txBox="1">
            <a:spLocks noGrp="1"/>
          </p:cNvSpPr>
          <p:nvPr>
            <p:ph type="dt" idx="10"/>
          </p:nvPr>
        </p:nvSpPr>
        <p:spPr>
          <a:xfrm rot="5400000">
            <a:off x="7494989" y="1828771"/>
            <a:ext cx="990599" cy="22865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70"/>
          <p:cNvSpPr txBox="1">
            <a:spLocks noGrp="1"/>
          </p:cNvSpPr>
          <p:nvPr>
            <p:ph type="ftr" idx="11"/>
          </p:nvPr>
        </p:nvSpPr>
        <p:spPr>
          <a:xfrm rot="5400000">
            <a:off x="6233335" y="3263371"/>
            <a:ext cx="3859795" cy="2286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70"/>
          <p:cNvSpPr txBox="1">
            <a:spLocks noGrp="1"/>
          </p:cNvSpPr>
          <p:nvPr>
            <p:ph type="sldNum" idx="12"/>
          </p:nvPr>
        </p:nvSpPr>
        <p:spPr>
          <a:xfrm>
            <a:off x="7766431" y="295736"/>
            <a:ext cx="628813"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98" name="Google Shape;98;p70"/>
          <p:cNvSpPr txBox="1"/>
          <p:nvPr/>
        </p:nvSpPr>
        <p:spPr>
          <a:xfrm>
            <a:off x="673897" y="971253"/>
            <a:ext cx="601591" cy="196977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200" b="0" i="0">
                <a:solidFill>
                  <a:srgbClr val="86D1D8"/>
                </a:solidFill>
                <a:latin typeface="Arial"/>
                <a:ea typeface="Arial"/>
                <a:cs typeface="Arial"/>
                <a:sym typeface="Arial"/>
              </a:rPr>
              <a:t>“</a:t>
            </a:r>
            <a:endParaRPr/>
          </a:p>
        </p:txBody>
      </p:sp>
      <p:sp>
        <p:nvSpPr>
          <p:cNvPr id="99" name="Google Shape;99;p70"/>
          <p:cNvSpPr txBox="1"/>
          <p:nvPr/>
        </p:nvSpPr>
        <p:spPr>
          <a:xfrm>
            <a:off x="6999690" y="2613787"/>
            <a:ext cx="601591" cy="196977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200" b="0" i="0">
                <a:solidFill>
                  <a:srgbClr val="86D1D8"/>
                </a:solidFill>
                <a:latin typeface="Arial"/>
                <a:ea typeface="Arial"/>
                <a:cs typeface="Arial"/>
                <a:sym typeface="Arial"/>
              </a:rPr>
              <a:t>”</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0"/>
        <p:cNvGrpSpPr/>
        <p:nvPr/>
      </p:nvGrpSpPr>
      <p:grpSpPr>
        <a:xfrm>
          <a:off x="0" y="0"/>
          <a:ext cx="0" cy="0"/>
          <a:chOff x="0" y="0"/>
          <a:chExt cx="0" cy="0"/>
        </a:xfrm>
      </p:grpSpPr>
      <p:sp>
        <p:nvSpPr>
          <p:cNvPr id="101" name="Google Shape;101;p71"/>
          <p:cNvSpPr txBox="1">
            <a:spLocks noGrp="1"/>
          </p:cNvSpPr>
          <p:nvPr>
            <p:ph type="title"/>
          </p:nvPr>
        </p:nvSpPr>
        <p:spPr>
          <a:xfrm>
            <a:off x="866441" y="3124201"/>
            <a:ext cx="6620969" cy="165318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4000"/>
              <a:buFont typeface="Century Gothic"/>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71"/>
          <p:cNvSpPr txBox="1">
            <a:spLocks noGrp="1"/>
          </p:cNvSpPr>
          <p:nvPr>
            <p:ph type="body" idx="1"/>
          </p:nvPr>
        </p:nvSpPr>
        <p:spPr>
          <a:xfrm>
            <a:off x="866442" y="4777381"/>
            <a:ext cx="6620968"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600"/>
              <a:buNone/>
              <a:defRPr sz="2000" cap="none">
                <a:solidFill>
                  <a:srgbClr val="86D1D8"/>
                </a:solidFill>
              </a:defRPr>
            </a:lvl1pPr>
            <a:lvl2pPr marL="914400" lvl="1" indent="-228600" algn="l">
              <a:spcBef>
                <a:spcPts val="1000"/>
              </a:spcBef>
              <a:spcAft>
                <a:spcPts val="0"/>
              </a:spcAft>
              <a:buSzPts val="1440"/>
              <a:buNone/>
              <a:defRPr sz="1800">
                <a:solidFill>
                  <a:schemeClr val="lt1"/>
                </a:solidFill>
              </a:defRPr>
            </a:lvl2pPr>
            <a:lvl3pPr marL="1371600" lvl="2" indent="-228600" algn="l">
              <a:spcBef>
                <a:spcPts val="1000"/>
              </a:spcBef>
              <a:spcAft>
                <a:spcPts val="0"/>
              </a:spcAft>
              <a:buSzPts val="1280"/>
              <a:buNone/>
              <a:defRPr sz="1600">
                <a:solidFill>
                  <a:schemeClr val="lt1"/>
                </a:solidFill>
              </a:defRPr>
            </a:lvl3pPr>
            <a:lvl4pPr marL="1828800" lvl="3" indent="-228600" algn="l">
              <a:spcBef>
                <a:spcPts val="1000"/>
              </a:spcBef>
              <a:spcAft>
                <a:spcPts val="0"/>
              </a:spcAft>
              <a:buSzPts val="1120"/>
              <a:buNone/>
              <a:defRPr sz="1400">
                <a:solidFill>
                  <a:schemeClr val="lt1"/>
                </a:solidFill>
              </a:defRPr>
            </a:lvl4pPr>
            <a:lvl5pPr marL="2286000" lvl="4" indent="-228600" algn="l">
              <a:spcBef>
                <a:spcPts val="1000"/>
              </a:spcBef>
              <a:spcAft>
                <a:spcPts val="0"/>
              </a:spcAft>
              <a:buSzPts val="1120"/>
              <a:buNone/>
              <a:defRPr sz="1400">
                <a:solidFill>
                  <a:schemeClr val="lt1"/>
                </a:solidFill>
              </a:defRPr>
            </a:lvl5pPr>
            <a:lvl6pPr marL="2743200" lvl="5" indent="-228600" algn="l">
              <a:spcBef>
                <a:spcPts val="1000"/>
              </a:spcBef>
              <a:spcAft>
                <a:spcPts val="0"/>
              </a:spcAft>
              <a:buSzPts val="1120"/>
              <a:buNone/>
              <a:defRPr sz="1400">
                <a:solidFill>
                  <a:schemeClr val="lt1"/>
                </a:solidFill>
              </a:defRPr>
            </a:lvl6pPr>
            <a:lvl7pPr marL="3200400" lvl="6" indent="-228600" algn="l">
              <a:spcBef>
                <a:spcPts val="1000"/>
              </a:spcBef>
              <a:spcAft>
                <a:spcPts val="0"/>
              </a:spcAft>
              <a:buSzPts val="1120"/>
              <a:buNone/>
              <a:defRPr sz="1400">
                <a:solidFill>
                  <a:schemeClr val="lt1"/>
                </a:solidFill>
              </a:defRPr>
            </a:lvl7pPr>
            <a:lvl8pPr marL="3657600" lvl="7" indent="-228600" algn="l">
              <a:spcBef>
                <a:spcPts val="1000"/>
              </a:spcBef>
              <a:spcAft>
                <a:spcPts val="0"/>
              </a:spcAft>
              <a:buSzPts val="1120"/>
              <a:buNone/>
              <a:defRPr sz="1400">
                <a:solidFill>
                  <a:schemeClr val="lt1"/>
                </a:solidFill>
              </a:defRPr>
            </a:lvl8pPr>
            <a:lvl9pPr marL="4114800" lvl="8" indent="-228600" algn="l">
              <a:spcBef>
                <a:spcPts val="1000"/>
              </a:spcBef>
              <a:spcAft>
                <a:spcPts val="0"/>
              </a:spcAft>
              <a:buSzPts val="1120"/>
              <a:buNone/>
              <a:defRPr sz="1400">
                <a:solidFill>
                  <a:schemeClr val="lt1"/>
                </a:solidFill>
              </a:defRPr>
            </a:lvl9pPr>
          </a:lstStyle>
          <a:p>
            <a:endParaRPr/>
          </a:p>
        </p:txBody>
      </p:sp>
      <p:sp>
        <p:nvSpPr>
          <p:cNvPr id="103" name="Google Shape;103;p71"/>
          <p:cNvSpPr txBox="1">
            <a:spLocks noGrp="1"/>
          </p:cNvSpPr>
          <p:nvPr>
            <p:ph type="dt" idx="10"/>
          </p:nvPr>
        </p:nvSpPr>
        <p:spPr>
          <a:xfrm rot="5400000">
            <a:off x="7494989" y="1828771"/>
            <a:ext cx="990599" cy="22865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71"/>
          <p:cNvSpPr txBox="1">
            <a:spLocks noGrp="1"/>
          </p:cNvSpPr>
          <p:nvPr>
            <p:ph type="ftr" idx="11"/>
          </p:nvPr>
        </p:nvSpPr>
        <p:spPr>
          <a:xfrm rot="5400000">
            <a:off x="6233335" y="3263371"/>
            <a:ext cx="3859795" cy="2286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71"/>
          <p:cNvSpPr txBox="1">
            <a:spLocks noGrp="1"/>
          </p:cNvSpPr>
          <p:nvPr>
            <p:ph type="sldNum" idx="12"/>
          </p:nvPr>
        </p:nvSpPr>
        <p:spPr>
          <a:xfrm>
            <a:off x="7766431" y="295736"/>
            <a:ext cx="628813"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106"/>
        <p:cNvGrpSpPr/>
        <p:nvPr/>
      </p:nvGrpSpPr>
      <p:grpSpPr>
        <a:xfrm>
          <a:off x="0" y="0"/>
          <a:ext cx="0" cy="0"/>
          <a:chOff x="0" y="0"/>
          <a:chExt cx="0" cy="0"/>
        </a:xfrm>
      </p:grpSpPr>
      <p:sp>
        <p:nvSpPr>
          <p:cNvPr id="107" name="Google Shape;107;p72"/>
          <p:cNvSpPr txBox="1">
            <a:spLocks noGrp="1"/>
          </p:cNvSpPr>
          <p:nvPr>
            <p:ph type="title"/>
          </p:nvPr>
        </p:nvSpPr>
        <p:spPr>
          <a:xfrm>
            <a:off x="484710" y="452718"/>
            <a:ext cx="7055380" cy="140053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4200"/>
              <a:buFont typeface="Century Gothic"/>
              <a:buNone/>
              <a:defRPr sz="4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72"/>
          <p:cNvSpPr txBox="1">
            <a:spLocks noGrp="1"/>
          </p:cNvSpPr>
          <p:nvPr>
            <p:ph type="body" idx="1"/>
          </p:nvPr>
        </p:nvSpPr>
        <p:spPr>
          <a:xfrm>
            <a:off x="474834" y="1981200"/>
            <a:ext cx="2210725"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86D1D8"/>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09" name="Google Shape;109;p72"/>
          <p:cNvSpPr txBox="1">
            <a:spLocks noGrp="1"/>
          </p:cNvSpPr>
          <p:nvPr>
            <p:ph type="body" idx="2"/>
          </p:nvPr>
        </p:nvSpPr>
        <p:spPr>
          <a:xfrm>
            <a:off x="489475" y="2667000"/>
            <a:ext cx="2196084" cy="3589338"/>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10" name="Google Shape;110;p72"/>
          <p:cNvSpPr txBox="1">
            <a:spLocks noGrp="1"/>
          </p:cNvSpPr>
          <p:nvPr>
            <p:ph type="body" idx="3"/>
          </p:nvPr>
        </p:nvSpPr>
        <p:spPr>
          <a:xfrm>
            <a:off x="2913504" y="1981200"/>
            <a:ext cx="2202754"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86D1D8"/>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11" name="Google Shape;111;p72"/>
          <p:cNvSpPr txBox="1">
            <a:spLocks noGrp="1"/>
          </p:cNvSpPr>
          <p:nvPr>
            <p:ph type="body" idx="4"/>
          </p:nvPr>
        </p:nvSpPr>
        <p:spPr>
          <a:xfrm>
            <a:off x="2905586" y="2667000"/>
            <a:ext cx="2210671" cy="3589338"/>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12" name="Google Shape;112;p72"/>
          <p:cNvSpPr txBox="1">
            <a:spLocks noGrp="1"/>
          </p:cNvSpPr>
          <p:nvPr>
            <p:ph type="body" idx="5"/>
          </p:nvPr>
        </p:nvSpPr>
        <p:spPr>
          <a:xfrm>
            <a:off x="5344917" y="1981200"/>
            <a:ext cx="2199658"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86D1D8"/>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13" name="Google Shape;113;p72"/>
          <p:cNvSpPr txBox="1">
            <a:spLocks noGrp="1"/>
          </p:cNvSpPr>
          <p:nvPr>
            <p:ph type="body" idx="6"/>
          </p:nvPr>
        </p:nvSpPr>
        <p:spPr>
          <a:xfrm>
            <a:off x="5344917" y="2667000"/>
            <a:ext cx="2199658" cy="3589338"/>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cxnSp>
        <p:nvCxnSpPr>
          <p:cNvPr id="114" name="Google Shape;114;p72"/>
          <p:cNvCxnSpPr/>
          <p:nvPr/>
        </p:nvCxnSpPr>
        <p:spPr>
          <a:xfrm>
            <a:off x="2795334" y="2133600"/>
            <a:ext cx="0" cy="3962400"/>
          </a:xfrm>
          <a:prstGeom prst="straightConnector1">
            <a:avLst/>
          </a:prstGeom>
          <a:noFill/>
          <a:ln w="12700" cap="flat" cmpd="sng">
            <a:solidFill>
              <a:srgbClr val="86D1D8">
                <a:alpha val="40000"/>
              </a:srgbClr>
            </a:solidFill>
            <a:prstDash val="solid"/>
            <a:round/>
            <a:headEnd type="none" w="sm" len="sm"/>
            <a:tailEnd type="none" w="sm" len="sm"/>
          </a:ln>
        </p:spPr>
      </p:cxnSp>
      <p:cxnSp>
        <p:nvCxnSpPr>
          <p:cNvPr id="115" name="Google Shape;115;p72"/>
          <p:cNvCxnSpPr/>
          <p:nvPr/>
        </p:nvCxnSpPr>
        <p:spPr>
          <a:xfrm>
            <a:off x="5223030" y="2133600"/>
            <a:ext cx="0" cy="3966882"/>
          </a:xfrm>
          <a:prstGeom prst="straightConnector1">
            <a:avLst/>
          </a:prstGeom>
          <a:noFill/>
          <a:ln w="12700" cap="flat" cmpd="sng">
            <a:solidFill>
              <a:srgbClr val="86D1D8">
                <a:alpha val="40000"/>
              </a:srgbClr>
            </a:solidFill>
            <a:prstDash val="solid"/>
            <a:round/>
            <a:headEnd type="none" w="sm" len="sm"/>
            <a:tailEnd type="none" w="sm" len="sm"/>
          </a:ln>
        </p:spPr>
      </p:cxnSp>
      <p:sp>
        <p:nvSpPr>
          <p:cNvPr id="116" name="Google Shape;116;p72"/>
          <p:cNvSpPr txBox="1">
            <a:spLocks noGrp="1"/>
          </p:cNvSpPr>
          <p:nvPr>
            <p:ph type="dt" idx="10"/>
          </p:nvPr>
        </p:nvSpPr>
        <p:spPr>
          <a:xfrm rot="5400000">
            <a:off x="7494989" y="1828771"/>
            <a:ext cx="990599" cy="22865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72"/>
          <p:cNvSpPr txBox="1">
            <a:spLocks noGrp="1"/>
          </p:cNvSpPr>
          <p:nvPr>
            <p:ph type="ftr" idx="11"/>
          </p:nvPr>
        </p:nvSpPr>
        <p:spPr>
          <a:xfrm rot="5400000">
            <a:off x="6233335" y="3263371"/>
            <a:ext cx="3859795" cy="2286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72"/>
          <p:cNvSpPr txBox="1">
            <a:spLocks noGrp="1"/>
          </p:cNvSpPr>
          <p:nvPr>
            <p:ph type="sldNum" idx="12"/>
          </p:nvPr>
        </p:nvSpPr>
        <p:spPr>
          <a:xfrm>
            <a:off x="7766431" y="295736"/>
            <a:ext cx="628813"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119"/>
        <p:cNvGrpSpPr/>
        <p:nvPr/>
      </p:nvGrpSpPr>
      <p:grpSpPr>
        <a:xfrm>
          <a:off x="0" y="0"/>
          <a:ext cx="0" cy="0"/>
          <a:chOff x="0" y="0"/>
          <a:chExt cx="0" cy="0"/>
        </a:xfrm>
      </p:grpSpPr>
      <p:sp>
        <p:nvSpPr>
          <p:cNvPr id="120" name="Google Shape;120;p73"/>
          <p:cNvSpPr txBox="1">
            <a:spLocks noGrp="1"/>
          </p:cNvSpPr>
          <p:nvPr>
            <p:ph type="title"/>
          </p:nvPr>
        </p:nvSpPr>
        <p:spPr>
          <a:xfrm>
            <a:off x="484710" y="452718"/>
            <a:ext cx="7055380" cy="140053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4200"/>
              <a:buFont typeface="Century Gothic"/>
              <a:buNone/>
              <a:defRPr sz="4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73"/>
          <p:cNvSpPr txBox="1">
            <a:spLocks noGrp="1"/>
          </p:cNvSpPr>
          <p:nvPr>
            <p:ph type="body" idx="1"/>
          </p:nvPr>
        </p:nvSpPr>
        <p:spPr>
          <a:xfrm>
            <a:off x="489475" y="4250949"/>
            <a:ext cx="2205612"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86D1D8"/>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22" name="Google Shape;122;p73"/>
          <p:cNvSpPr>
            <a:spLocks noGrp="1"/>
          </p:cNvSpPr>
          <p:nvPr>
            <p:ph type="pic" idx="2"/>
          </p:nvPr>
        </p:nvSpPr>
        <p:spPr>
          <a:xfrm>
            <a:off x="489475" y="2209800"/>
            <a:ext cx="2205612" cy="1524000"/>
          </a:xfrm>
          <a:prstGeom prst="roundRect">
            <a:avLst>
              <a:gd name="adj" fmla="val 1858"/>
            </a:avLst>
          </a:prstGeom>
          <a:noFill/>
          <a:ln>
            <a:noFill/>
          </a:ln>
          <a:effectLst>
            <a:outerShdw blurRad="50800" dist="50800" dir="5400000" algn="tl" rotWithShape="0">
              <a:srgbClr val="000000">
                <a:alpha val="42745"/>
              </a:srgbClr>
            </a:outerShdw>
          </a:effectLst>
        </p:spPr>
      </p:sp>
      <p:sp>
        <p:nvSpPr>
          <p:cNvPr id="123" name="Google Shape;123;p73"/>
          <p:cNvSpPr txBox="1">
            <a:spLocks noGrp="1"/>
          </p:cNvSpPr>
          <p:nvPr>
            <p:ph type="body" idx="3"/>
          </p:nvPr>
        </p:nvSpPr>
        <p:spPr>
          <a:xfrm>
            <a:off x="489475" y="4827212"/>
            <a:ext cx="2205612" cy="659189"/>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24" name="Google Shape;124;p73"/>
          <p:cNvSpPr txBox="1">
            <a:spLocks noGrp="1"/>
          </p:cNvSpPr>
          <p:nvPr>
            <p:ph type="body" idx="4"/>
          </p:nvPr>
        </p:nvSpPr>
        <p:spPr>
          <a:xfrm>
            <a:off x="2917792" y="4250949"/>
            <a:ext cx="2198466"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86D1D8"/>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25" name="Google Shape;125;p73"/>
          <p:cNvSpPr>
            <a:spLocks noGrp="1"/>
          </p:cNvSpPr>
          <p:nvPr>
            <p:ph type="pic" idx="5"/>
          </p:nvPr>
        </p:nvSpPr>
        <p:spPr>
          <a:xfrm>
            <a:off x="2917791" y="2209800"/>
            <a:ext cx="2198466" cy="1524000"/>
          </a:xfrm>
          <a:prstGeom prst="roundRect">
            <a:avLst>
              <a:gd name="adj" fmla="val 1858"/>
            </a:avLst>
          </a:prstGeom>
          <a:noFill/>
          <a:ln>
            <a:noFill/>
          </a:ln>
          <a:effectLst>
            <a:outerShdw blurRad="50800" dist="50800" dir="5400000" algn="tl" rotWithShape="0">
              <a:srgbClr val="000000">
                <a:alpha val="42745"/>
              </a:srgbClr>
            </a:outerShdw>
          </a:effectLst>
        </p:spPr>
      </p:sp>
      <p:sp>
        <p:nvSpPr>
          <p:cNvPr id="126" name="Google Shape;126;p73"/>
          <p:cNvSpPr txBox="1">
            <a:spLocks noGrp="1"/>
          </p:cNvSpPr>
          <p:nvPr>
            <p:ph type="body" idx="6"/>
          </p:nvPr>
        </p:nvSpPr>
        <p:spPr>
          <a:xfrm>
            <a:off x="2916776" y="4827211"/>
            <a:ext cx="2201378" cy="659189"/>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27" name="Google Shape;127;p73"/>
          <p:cNvSpPr txBox="1">
            <a:spLocks noGrp="1"/>
          </p:cNvSpPr>
          <p:nvPr>
            <p:ph type="body" idx="7"/>
          </p:nvPr>
        </p:nvSpPr>
        <p:spPr>
          <a:xfrm>
            <a:off x="5344917" y="4250949"/>
            <a:ext cx="2199658"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86D1D8"/>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28" name="Google Shape;128;p73"/>
          <p:cNvSpPr>
            <a:spLocks noGrp="1"/>
          </p:cNvSpPr>
          <p:nvPr>
            <p:ph type="pic" idx="8"/>
          </p:nvPr>
        </p:nvSpPr>
        <p:spPr>
          <a:xfrm>
            <a:off x="5344916" y="2209800"/>
            <a:ext cx="2199658" cy="1524000"/>
          </a:xfrm>
          <a:prstGeom prst="roundRect">
            <a:avLst>
              <a:gd name="adj" fmla="val 1858"/>
            </a:avLst>
          </a:prstGeom>
          <a:noFill/>
          <a:ln>
            <a:noFill/>
          </a:ln>
          <a:effectLst>
            <a:outerShdw blurRad="50800" dist="50800" dir="5400000" algn="tl" rotWithShape="0">
              <a:srgbClr val="000000">
                <a:alpha val="42745"/>
              </a:srgbClr>
            </a:outerShdw>
          </a:effectLst>
        </p:spPr>
      </p:sp>
      <p:sp>
        <p:nvSpPr>
          <p:cNvPr id="129" name="Google Shape;129;p73"/>
          <p:cNvSpPr txBox="1">
            <a:spLocks noGrp="1"/>
          </p:cNvSpPr>
          <p:nvPr>
            <p:ph type="body" idx="9"/>
          </p:nvPr>
        </p:nvSpPr>
        <p:spPr>
          <a:xfrm>
            <a:off x="5344824" y="4827209"/>
            <a:ext cx="2202571" cy="659189"/>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cxnSp>
        <p:nvCxnSpPr>
          <p:cNvPr id="130" name="Google Shape;130;p73"/>
          <p:cNvCxnSpPr/>
          <p:nvPr/>
        </p:nvCxnSpPr>
        <p:spPr>
          <a:xfrm>
            <a:off x="2795334" y="2133600"/>
            <a:ext cx="0" cy="3962400"/>
          </a:xfrm>
          <a:prstGeom prst="straightConnector1">
            <a:avLst/>
          </a:prstGeom>
          <a:noFill/>
          <a:ln w="12700" cap="flat" cmpd="sng">
            <a:solidFill>
              <a:srgbClr val="86D1D8">
                <a:alpha val="40000"/>
              </a:srgbClr>
            </a:solidFill>
            <a:prstDash val="solid"/>
            <a:round/>
            <a:headEnd type="none" w="sm" len="sm"/>
            <a:tailEnd type="none" w="sm" len="sm"/>
          </a:ln>
        </p:spPr>
      </p:cxnSp>
      <p:cxnSp>
        <p:nvCxnSpPr>
          <p:cNvPr id="131" name="Google Shape;131;p73"/>
          <p:cNvCxnSpPr/>
          <p:nvPr/>
        </p:nvCxnSpPr>
        <p:spPr>
          <a:xfrm>
            <a:off x="5223030" y="2133600"/>
            <a:ext cx="0" cy="3966882"/>
          </a:xfrm>
          <a:prstGeom prst="straightConnector1">
            <a:avLst/>
          </a:prstGeom>
          <a:noFill/>
          <a:ln w="12700" cap="flat" cmpd="sng">
            <a:solidFill>
              <a:srgbClr val="86D1D8">
                <a:alpha val="40000"/>
              </a:srgbClr>
            </a:solidFill>
            <a:prstDash val="solid"/>
            <a:round/>
            <a:headEnd type="none" w="sm" len="sm"/>
            <a:tailEnd type="none" w="sm" len="sm"/>
          </a:ln>
        </p:spPr>
      </p:cxnSp>
      <p:sp>
        <p:nvSpPr>
          <p:cNvPr id="132" name="Google Shape;132;p73"/>
          <p:cNvSpPr txBox="1">
            <a:spLocks noGrp="1"/>
          </p:cNvSpPr>
          <p:nvPr>
            <p:ph type="dt" idx="10"/>
          </p:nvPr>
        </p:nvSpPr>
        <p:spPr>
          <a:xfrm rot="5400000">
            <a:off x="7494989" y="1828771"/>
            <a:ext cx="990599" cy="22865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73"/>
          <p:cNvSpPr txBox="1">
            <a:spLocks noGrp="1"/>
          </p:cNvSpPr>
          <p:nvPr>
            <p:ph type="ftr" idx="11"/>
          </p:nvPr>
        </p:nvSpPr>
        <p:spPr>
          <a:xfrm rot="5400000">
            <a:off x="6233335" y="3263371"/>
            <a:ext cx="3859795" cy="2286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73"/>
          <p:cNvSpPr txBox="1">
            <a:spLocks noGrp="1"/>
          </p:cNvSpPr>
          <p:nvPr>
            <p:ph type="sldNum" idx="12"/>
          </p:nvPr>
        </p:nvSpPr>
        <p:spPr>
          <a:xfrm>
            <a:off x="7766431" y="295736"/>
            <a:ext cx="628813"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5"/>
        <p:cNvGrpSpPr/>
        <p:nvPr/>
      </p:nvGrpSpPr>
      <p:grpSpPr>
        <a:xfrm>
          <a:off x="0" y="0"/>
          <a:ext cx="0" cy="0"/>
          <a:chOff x="0" y="0"/>
          <a:chExt cx="0" cy="0"/>
        </a:xfrm>
      </p:grpSpPr>
      <p:sp>
        <p:nvSpPr>
          <p:cNvPr id="136" name="Google Shape;136;p74"/>
          <p:cNvSpPr txBox="1">
            <a:spLocks noGrp="1"/>
          </p:cNvSpPr>
          <p:nvPr>
            <p:ph type="title"/>
          </p:nvPr>
        </p:nvSpPr>
        <p:spPr>
          <a:xfrm>
            <a:off x="484710" y="452718"/>
            <a:ext cx="7055380" cy="140053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74"/>
          <p:cNvSpPr txBox="1">
            <a:spLocks noGrp="1"/>
          </p:cNvSpPr>
          <p:nvPr>
            <p:ph type="body" idx="1"/>
          </p:nvPr>
        </p:nvSpPr>
        <p:spPr>
          <a:xfrm rot="5400000">
            <a:off x="2085787" y="794839"/>
            <a:ext cx="4195481" cy="6711654"/>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38" name="Google Shape;138;p74"/>
          <p:cNvSpPr txBox="1">
            <a:spLocks noGrp="1"/>
          </p:cNvSpPr>
          <p:nvPr>
            <p:ph type="dt" idx="10"/>
          </p:nvPr>
        </p:nvSpPr>
        <p:spPr>
          <a:xfrm rot="5400000">
            <a:off x="7494989" y="1828771"/>
            <a:ext cx="990599" cy="22865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74"/>
          <p:cNvSpPr txBox="1">
            <a:spLocks noGrp="1"/>
          </p:cNvSpPr>
          <p:nvPr>
            <p:ph type="ftr" idx="11"/>
          </p:nvPr>
        </p:nvSpPr>
        <p:spPr>
          <a:xfrm rot="5400000">
            <a:off x="6233335" y="3263371"/>
            <a:ext cx="3859795" cy="2286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74"/>
          <p:cNvSpPr txBox="1">
            <a:spLocks noGrp="1"/>
          </p:cNvSpPr>
          <p:nvPr>
            <p:ph type="sldNum" idx="12"/>
          </p:nvPr>
        </p:nvSpPr>
        <p:spPr>
          <a:xfrm>
            <a:off x="7766431" y="295736"/>
            <a:ext cx="628813"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1"/>
        <p:cNvGrpSpPr/>
        <p:nvPr/>
      </p:nvGrpSpPr>
      <p:grpSpPr>
        <a:xfrm>
          <a:off x="0" y="0"/>
          <a:ext cx="0" cy="0"/>
          <a:chOff x="0" y="0"/>
          <a:chExt cx="0" cy="0"/>
        </a:xfrm>
      </p:grpSpPr>
      <p:sp>
        <p:nvSpPr>
          <p:cNvPr id="142" name="Google Shape;142;p75"/>
          <p:cNvSpPr txBox="1">
            <a:spLocks noGrp="1"/>
          </p:cNvSpPr>
          <p:nvPr>
            <p:ph type="title"/>
          </p:nvPr>
        </p:nvSpPr>
        <p:spPr>
          <a:xfrm rot="5400000">
            <a:off x="3974116" y="2685880"/>
            <a:ext cx="5826125" cy="1314793"/>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75"/>
          <p:cNvSpPr txBox="1">
            <a:spLocks noGrp="1"/>
          </p:cNvSpPr>
          <p:nvPr>
            <p:ph type="body" idx="1"/>
          </p:nvPr>
        </p:nvSpPr>
        <p:spPr>
          <a:xfrm rot="5400000">
            <a:off x="532314" y="730366"/>
            <a:ext cx="5483134" cy="5568812"/>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44" name="Google Shape;144;p75"/>
          <p:cNvSpPr txBox="1">
            <a:spLocks noGrp="1"/>
          </p:cNvSpPr>
          <p:nvPr>
            <p:ph type="dt" idx="10"/>
          </p:nvPr>
        </p:nvSpPr>
        <p:spPr>
          <a:xfrm rot="5400000">
            <a:off x="7494989" y="1828771"/>
            <a:ext cx="990599" cy="22865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75"/>
          <p:cNvSpPr txBox="1">
            <a:spLocks noGrp="1"/>
          </p:cNvSpPr>
          <p:nvPr>
            <p:ph type="ftr" idx="11"/>
          </p:nvPr>
        </p:nvSpPr>
        <p:spPr>
          <a:xfrm rot="5400000">
            <a:off x="6233335" y="3263371"/>
            <a:ext cx="3859795" cy="2286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75"/>
          <p:cNvSpPr txBox="1">
            <a:spLocks noGrp="1"/>
          </p:cNvSpPr>
          <p:nvPr>
            <p:ph type="sldNum" idx="12"/>
          </p:nvPr>
        </p:nvSpPr>
        <p:spPr>
          <a:xfrm>
            <a:off x="7766431" y="295736"/>
            <a:ext cx="628813"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60"/>
          <p:cNvSpPr txBox="1">
            <a:spLocks noGrp="1"/>
          </p:cNvSpPr>
          <p:nvPr>
            <p:ph type="title"/>
          </p:nvPr>
        </p:nvSpPr>
        <p:spPr>
          <a:xfrm>
            <a:off x="484710" y="452718"/>
            <a:ext cx="7055380" cy="140053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60"/>
          <p:cNvSpPr txBox="1">
            <a:spLocks noGrp="1"/>
          </p:cNvSpPr>
          <p:nvPr>
            <p:ph type="body" idx="1"/>
          </p:nvPr>
        </p:nvSpPr>
        <p:spPr>
          <a:xfrm>
            <a:off x="827700" y="2052925"/>
            <a:ext cx="6711654" cy="4195481"/>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30" name="Google Shape;30;p60"/>
          <p:cNvSpPr txBox="1">
            <a:spLocks noGrp="1"/>
          </p:cNvSpPr>
          <p:nvPr>
            <p:ph type="dt" idx="10"/>
          </p:nvPr>
        </p:nvSpPr>
        <p:spPr>
          <a:xfrm rot="5400000">
            <a:off x="7494989" y="1828771"/>
            <a:ext cx="990599" cy="22865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60"/>
          <p:cNvSpPr txBox="1">
            <a:spLocks noGrp="1"/>
          </p:cNvSpPr>
          <p:nvPr>
            <p:ph type="ftr" idx="11"/>
          </p:nvPr>
        </p:nvSpPr>
        <p:spPr>
          <a:xfrm rot="5400000">
            <a:off x="6233335" y="3263371"/>
            <a:ext cx="3859795" cy="2286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60"/>
          <p:cNvSpPr txBox="1">
            <a:spLocks noGrp="1"/>
          </p:cNvSpPr>
          <p:nvPr>
            <p:ph type="sldNum" idx="12"/>
          </p:nvPr>
        </p:nvSpPr>
        <p:spPr>
          <a:xfrm>
            <a:off x="7766431" y="295736"/>
            <a:ext cx="628813"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
        <p:cNvGrpSpPr/>
        <p:nvPr/>
      </p:nvGrpSpPr>
      <p:grpSpPr>
        <a:xfrm>
          <a:off x="0" y="0"/>
          <a:ext cx="0" cy="0"/>
          <a:chOff x="0" y="0"/>
          <a:chExt cx="0" cy="0"/>
        </a:xfrm>
      </p:grpSpPr>
      <p:sp>
        <p:nvSpPr>
          <p:cNvPr id="34" name="Google Shape;34;p61"/>
          <p:cNvSpPr txBox="1">
            <a:spLocks noGrp="1"/>
          </p:cNvSpPr>
          <p:nvPr>
            <p:ph type="title"/>
          </p:nvPr>
        </p:nvSpPr>
        <p:spPr>
          <a:xfrm>
            <a:off x="866443" y="2861734"/>
            <a:ext cx="6620967" cy="1915647"/>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4000"/>
              <a:buFont typeface="Century Gothic"/>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61"/>
          <p:cNvSpPr txBox="1">
            <a:spLocks noGrp="1"/>
          </p:cNvSpPr>
          <p:nvPr>
            <p:ph type="body" idx="1"/>
          </p:nvPr>
        </p:nvSpPr>
        <p:spPr>
          <a:xfrm>
            <a:off x="866442" y="4777381"/>
            <a:ext cx="6620968"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600"/>
              <a:buNone/>
              <a:defRPr sz="2000" cap="none">
                <a:solidFill>
                  <a:srgbClr val="86D1D8"/>
                </a:solidFill>
              </a:defRPr>
            </a:lvl1pPr>
            <a:lvl2pPr marL="914400" lvl="1" indent="-228600" algn="l">
              <a:spcBef>
                <a:spcPts val="1000"/>
              </a:spcBef>
              <a:spcAft>
                <a:spcPts val="0"/>
              </a:spcAft>
              <a:buSzPts val="1440"/>
              <a:buNone/>
              <a:defRPr sz="1800">
                <a:solidFill>
                  <a:schemeClr val="lt1"/>
                </a:solidFill>
              </a:defRPr>
            </a:lvl2pPr>
            <a:lvl3pPr marL="1371600" lvl="2" indent="-228600" algn="l">
              <a:spcBef>
                <a:spcPts val="1000"/>
              </a:spcBef>
              <a:spcAft>
                <a:spcPts val="0"/>
              </a:spcAft>
              <a:buSzPts val="1280"/>
              <a:buNone/>
              <a:defRPr sz="1600">
                <a:solidFill>
                  <a:schemeClr val="lt1"/>
                </a:solidFill>
              </a:defRPr>
            </a:lvl3pPr>
            <a:lvl4pPr marL="1828800" lvl="3" indent="-228600" algn="l">
              <a:spcBef>
                <a:spcPts val="1000"/>
              </a:spcBef>
              <a:spcAft>
                <a:spcPts val="0"/>
              </a:spcAft>
              <a:buSzPts val="1120"/>
              <a:buNone/>
              <a:defRPr sz="1400">
                <a:solidFill>
                  <a:schemeClr val="lt1"/>
                </a:solidFill>
              </a:defRPr>
            </a:lvl4pPr>
            <a:lvl5pPr marL="2286000" lvl="4" indent="-228600" algn="l">
              <a:spcBef>
                <a:spcPts val="1000"/>
              </a:spcBef>
              <a:spcAft>
                <a:spcPts val="0"/>
              </a:spcAft>
              <a:buSzPts val="1120"/>
              <a:buNone/>
              <a:defRPr sz="1400">
                <a:solidFill>
                  <a:schemeClr val="lt1"/>
                </a:solidFill>
              </a:defRPr>
            </a:lvl5pPr>
            <a:lvl6pPr marL="2743200" lvl="5" indent="-228600" algn="l">
              <a:spcBef>
                <a:spcPts val="1000"/>
              </a:spcBef>
              <a:spcAft>
                <a:spcPts val="0"/>
              </a:spcAft>
              <a:buSzPts val="1120"/>
              <a:buNone/>
              <a:defRPr sz="1400">
                <a:solidFill>
                  <a:schemeClr val="lt1"/>
                </a:solidFill>
              </a:defRPr>
            </a:lvl6pPr>
            <a:lvl7pPr marL="3200400" lvl="6" indent="-228600" algn="l">
              <a:spcBef>
                <a:spcPts val="1000"/>
              </a:spcBef>
              <a:spcAft>
                <a:spcPts val="0"/>
              </a:spcAft>
              <a:buSzPts val="1120"/>
              <a:buNone/>
              <a:defRPr sz="1400">
                <a:solidFill>
                  <a:schemeClr val="lt1"/>
                </a:solidFill>
              </a:defRPr>
            </a:lvl7pPr>
            <a:lvl8pPr marL="3657600" lvl="7" indent="-228600" algn="l">
              <a:spcBef>
                <a:spcPts val="1000"/>
              </a:spcBef>
              <a:spcAft>
                <a:spcPts val="0"/>
              </a:spcAft>
              <a:buSzPts val="1120"/>
              <a:buNone/>
              <a:defRPr sz="1400">
                <a:solidFill>
                  <a:schemeClr val="lt1"/>
                </a:solidFill>
              </a:defRPr>
            </a:lvl8pPr>
            <a:lvl9pPr marL="4114800" lvl="8" indent="-228600" algn="l">
              <a:spcBef>
                <a:spcPts val="1000"/>
              </a:spcBef>
              <a:spcAft>
                <a:spcPts val="0"/>
              </a:spcAft>
              <a:buSzPts val="1120"/>
              <a:buNone/>
              <a:defRPr sz="1400">
                <a:solidFill>
                  <a:schemeClr val="lt1"/>
                </a:solidFill>
              </a:defRPr>
            </a:lvl9pPr>
          </a:lstStyle>
          <a:p>
            <a:endParaRPr/>
          </a:p>
        </p:txBody>
      </p:sp>
      <p:sp>
        <p:nvSpPr>
          <p:cNvPr id="36" name="Google Shape;36;p61"/>
          <p:cNvSpPr txBox="1">
            <a:spLocks noGrp="1"/>
          </p:cNvSpPr>
          <p:nvPr>
            <p:ph type="dt" idx="10"/>
          </p:nvPr>
        </p:nvSpPr>
        <p:spPr>
          <a:xfrm rot="5400000">
            <a:off x="7494989" y="1828771"/>
            <a:ext cx="990599" cy="22865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61"/>
          <p:cNvSpPr txBox="1">
            <a:spLocks noGrp="1"/>
          </p:cNvSpPr>
          <p:nvPr>
            <p:ph type="ftr" idx="11"/>
          </p:nvPr>
        </p:nvSpPr>
        <p:spPr>
          <a:xfrm rot="5400000">
            <a:off x="6233335" y="3263371"/>
            <a:ext cx="3859795" cy="2286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1"/>
          <p:cNvSpPr txBox="1">
            <a:spLocks noGrp="1"/>
          </p:cNvSpPr>
          <p:nvPr>
            <p:ph type="sldNum" idx="12"/>
          </p:nvPr>
        </p:nvSpPr>
        <p:spPr>
          <a:xfrm>
            <a:off x="7766431" y="295736"/>
            <a:ext cx="628813"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
        <p:cNvGrpSpPr/>
        <p:nvPr/>
      </p:nvGrpSpPr>
      <p:grpSpPr>
        <a:xfrm>
          <a:off x="0" y="0"/>
          <a:ext cx="0" cy="0"/>
          <a:chOff x="0" y="0"/>
          <a:chExt cx="0" cy="0"/>
        </a:xfrm>
      </p:grpSpPr>
      <p:sp>
        <p:nvSpPr>
          <p:cNvPr id="40" name="Google Shape;40;p62"/>
          <p:cNvSpPr txBox="1">
            <a:spLocks noGrp="1"/>
          </p:cNvSpPr>
          <p:nvPr>
            <p:ph type="title"/>
          </p:nvPr>
        </p:nvSpPr>
        <p:spPr>
          <a:xfrm>
            <a:off x="484710" y="452718"/>
            <a:ext cx="7055380" cy="140053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62"/>
          <p:cNvSpPr txBox="1">
            <a:spLocks noGrp="1"/>
          </p:cNvSpPr>
          <p:nvPr>
            <p:ph type="dt" idx="10"/>
          </p:nvPr>
        </p:nvSpPr>
        <p:spPr>
          <a:xfrm rot="5400000">
            <a:off x="7494989" y="1828771"/>
            <a:ext cx="990599" cy="22865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2"/>
          <p:cNvSpPr txBox="1">
            <a:spLocks noGrp="1"/>
          </p:cNvSpPr>
          <p:nvPr>
            <p:ph type="ftr" idx="11"/>
          </p:nvPr>
        </p:nvSpPr>
        <p:spPr>
          <a:xfrm rot="5400000">
            <a:off x="6233335" y="3263371"/>
            <a:ext cx="3859795" cy="2286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2"/>
          <p:cNvSpPr txBox="1">
            <a:spLocks noGrp="1"/>
          </p:cNvSpPr>
          <p:nvPr>
            <p:ph type="sldNum" idx="12"/>
          </p:nvPr>
        </p:nvSpPr>
        <p:spPr>
          <a:xfrm>
            <a:off x="7766431" y="295736"/>
            <a:ext cx="628813"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4"/>
        <p:cNvGrpSpPr/>
        <p:nvPr/>
      </p:nvGrpSpPr>
      <p:grpSpPr>
        <a:xfrm>
          <a:off x="0" y="0"/>
          <a:ext cx="0" cy="0"/>
          <a:chOff x="0" y="0"/>
          <a:chExt cx="0" cy="0"/>
        </a:xfrm>
      </p:grpSpPr>
      <p:sp>
        <p:nvSpPr>
          <p:cNvPr id="45" name="Google Shape;45;p63"/>
          <p:cNvSpPr txBox="1">
            <a:spLocks noGrp="1"/>
          </p:cNvSpPr>
          <p:nvPr>
            <p:ph type="dt" idx="10"/>
          </p:nvPr>
        </p:nvSpPr>
        <p:spPr>
          <a:xfrm rot="5400000">
            <a:off x="7494989" y="1828771"/>
            <a:ext cx="990599" cy="22865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63"/>
          <p:cNvSpPr txBox="1">
            <a:spLocks noGrp="1"/>
          </p:cNvSpPr>
          <p:nvPr>
            <p:ph type="ftr" idx="11"/>
          </p:nvPr>
        </p:nvSpPr>
        <p:spPr>
          <a:xfrm rot="5400000">
            <a:off x="6233335" y="3263371"/>
            <a:ext cx="3859795" cy="2286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3"/>
          <p:cNvSpPr txBox="1">
            <a:spLocks noGrp="1"/>
          </p:cNvSpPr>
          <p:nvPr>
            <p:ph type="sldNum" idx="12"/>
          </p:nvPr>
        </p:nvSpPr>
        <p:spPr>
          <a:xfrm>
            <a:off x="7766431" y="295736"/>
            <a:ext cx="628813"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48"/>
        <p:cNvGrpSpPr/>
        <p:nvPr/>
      </p:nvGrpSpPr>
      <p:grpSpPr>
        <a:xfrm>
          <a:off x="0" y="0"/>
          <a:ext cx="0" cy="0"/>
          <a:chOff x="0" y="0"/>
          <a:chExt cx="0" cy="0"/>
        </a:xfrm>
      </p:grpSpPr>
      <p:sp>
        <p:nvSpPr>
          <p:cNvPr id="49" name="Google Shape;49;p64"/>
          <p:cNvSpPr txBox="1">
            <a:spLocks noGrp="1"/>
          </p:cNvSpPr>
          <p:nvPr>
            <p:ph type="title"/>
          </p:nvPr>
        </p:nvSpPr>
        <p:spPr>
          <a:xfrm>
            <a:off x="866442" y="1447800"/>
            <a:ext cx="6620968" cy="1981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4800"/>
              <a:buFont typeface="Century Gothic"/>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64"/>
          <p:cNvSpPr txBox="1">
            <a:spLocks noGrp="1"/>
          </p:cNvSpPr>
          <p:nvPr>
            <p:ph type="body" idx="1"/>
          </p:nvPr>
        </p:nvSpPr>
        <p:spPr>
          <a:xfrm>
            <a:off x="866442" y="3657600"/>
            <a:ext cx="6620968" cy="2362200"/>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51" name="Google Shape;51;p64"/>
          <p:cNvSpPr txBox="1">
            <a:spLocks noGrp="1"/>
          </p:cNvSpPr>
          <p:nvPr>
            <p:ph type="dt" idx="10"/>
          </p:nvPr>
        </p:nvSpPr>
        <p:spPr>
          <a:xfrm rot="5400000">
            <a:off x="7494989" y="1828771"/>
            <a:ext cx="990599" cy="22865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4"/>
          <p:cNvSpPr txBox="1">
            <a:spLocks noGrp="1"/>
          </p:cNvSpPr>
          <p:nvPr>
            <p:ph type="ftr" idx="11"/>
          </p:nvPr>
        </p:nvSpPr>
        <p:spPr>
          <a:xfrm rot="5400000">
            <a:off x="6233335" y="3263371"/>
            <a:ext cx="3859795" cy="2286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64"/>
          <p:cNvSpPr txBox="1">
            <a:spLocks noGrp="1"/>
          </p:cNvSpPr>
          <p:nvPr>
            <p:ph type="sldNum" idx="12"/>
          </p:nvPr>
        </p:nvSpPr>
        <p:spPr>
          <a:xfrm>
            <a:off x="7766431" y="295736"/>
            <a:ext cx="628813"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4"/>
        <p:cNvGrpSpPr/>
        <p:nvPr/>
      </p:nvGrpSpPr>
      <p:grpSpPr>
        <a:xfrm>
          <a:off x="0" y="0"/>
          <a:ext cx="0" cy="0"/>
          <a:chOff x="0" y="0"/>
          <a:chExt cx="0" cy="0"/>
        </a:xfrm>
      </p:grpSpPr>
      <p:sp>
        <p:nvSpPr>
          <p:cNvPr id="55" name="Google Shape;55;p65"/>
          <p:cNvSpPr txBox="1">
            <a:spLocks noGrp="1"/>
          </p:cNvSpPr>
          <p:nvPr>
            <p:ph type="title"/>
          </p:nvPr>
        </p:nvSpPr>
        <p:spPr>
          <a:xfrm>
            <a:off x="484710" y="452718"/>
            <a:ext cx="7055380" cy="140053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5"/>
          <p:cNvSpPr txBox="1">
            <a:spLocks noGrp="1"/>
          </p:cNvSpPr>
          <p:nvPr>
            <p:ph type="body" idx="1"/>
          </p:nvPr>
        </p:nvSpPr>
        <p:spPr>
          <a:xfrm>
            <a:off x="827700" y="2060576"/>
            <a:ext cx="3298113" cy="419576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sz="1800"/>
            </a:lvl1pPr>
            <a:lvl2pPr marL="914400" lvl="1" indent="-309880" algn="l">
              <a:spcBef>
                <a:spcPts val="1000"/>
              </a:spcBef>
              <a:spcAft>
                <a:spcPts val="0"/>
              </a:spcAft>
              <a:buSzPts val="1280"/>
              <a:buChar char="►"/>
              <a:defRPr sz="1600"/>
            </a:lvl2pPr>
            <a:lvl3pPr marL="1371600" lvl="2" indent="-299719" algn="l">
              <a:spcBef>
                <a:spcPts val="1000"/>
              </a:spcBef>
              <a:spcAft>
                <a:spcPts val="0"/>
              </a:spcAft>
              <a:buSzPts val="1120"/>
              <a:buChar char="►"/>
              <a:defRPr sz="1400"/>
            </a:lvl3pPr>
            <a:lvl4pPr marL="1828800" lvl="3" indent="-289560" algn="l">
              <a:spcBef>
                <a:spcPts val="1000"/>
              </a:spcBef>
              <a:spcAft>
                <a:spcPts val="0"/>
              </a:spcAft>
              <a:buSzPts val="960"/>
              <a:buChar char="►"/>
              <a:defRPr sz="1200"/>
            </a:lvl4pPr>
            <a:lvl5pPr marL="2286000" lvl="4" indent="-289560" algn="l">
              <a:spcBef>
                <a:spcPts val="1000"/>
              </a:spcBef>
              <a:spcAft>
                <a:spcPts val="0"/>
              </a:spcAft>
              <a:buSzPts val="960"/>
              <a:buChar char="►"/>
              <a:defRPr sz="1200"/>
            </a:lvl5pPr>
            <a:lvl6pPr marL="2743200" lvl="5" indent="-289560" algn="l">
              <a:spcBef>
                <a:spcPts val="1000"/>
              </a:spcBef>
              <a:spcAft>
                <a:spcPts val="0"/>
              </a:spcAft>
              <a:buSzPts val="960"/>
              <a:buChar char="►"/>
              <a:defRPr sz="1200"/>
            </a:lvl6pPr>
            <a:lvl7pPr marL="3200400" lvl="6" indent="-289560" algn="l">
              <a:spcBef>
                <a:spcPts val="1000"/>
              </a:spcBef>
              <a:spcAft>
                <a:spcPts val="0"/>
              </a:spcAft>
              <a:buSzPts val="960"/>
              <a:buChar char="►"/>
              <a:defRPr sz="1200"/>
            </a:lvl7pPr>
            <a:lvl8pPr marL="3657600" lvl="7" indent="-289559" algn="l">
              <a:spcBef>
                <a:spcPts val="1000"/>
              </a:spcBef>
              <a:spcAft>
                <a:spcPts val="0"/>
              </a:spcAft>
              <a:buSzPts val="960"/>
              <a:buChar char="►"/>
              <a:defRPr sz="1200"/>
            </a:lvl8pPr>
            <a:lvl9pPr marL="4114800" lvl="8" indent="-289559" algn="l">
              <a:spcBef>
                <a:spcPts val="1000"/>
              </a:spcBef>
              <a:spcAft>
                <a:spcPts val="0"/>
              </a:spcAft>
              <a:buSzPts val="960"/>
              <a:buChar char="►"/>
              <a:defRPr sz="1200"/>
            </a:lvl9pPr>
          </a:lstStyle>
          <a:p>
            <a:endParaRPr/>
          </a:p>
        </p:txBody>
      </p:sp>
      <p:sp>
        <p:nvSpPr>
          <p:cNvPr id="57" name="Google Shape;57;p65"/>
          <p:cNvSpPr txBox="1">
            <a:spLocks noGrp="1"/>
          </p:cNvSpPr>
          <p:nvPr>
            <p:ph type="body" idx="2"/>
          </p:nvPr>
        </p:nvSpPr>
        <p:spPr>
          <a:xfrm>
            <a:off x="4241975" y="2056093"/>
            <a:ext cx="3298115" cy="4200245"/>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sz="1800"/>
            </a:lvl1pPr>
            <a:lvl2pPr marL="914400" lvl="1" indent="-309880" algn="l">
              <a:spcBef>
                <a:spcPts val="1000"/>
              </a:spcBef>
              <a:spcAft>
                <a:spcPts val="0"/>
              </a:spcAft>
              <a:buSzPts val="1280"/>
              <a:buChar char="►"/>
              <a:defRPr sz="1600"/>
            </a:lvl2pPr>
            <a:lvl3pPr marL="1371600" lvl="2" indent="-299719" algn="l">
              <a:spcBef>
                <a:spcPts val="1000"/>
              </a:spcBef>
              <a:spcAft>
                <a:spcPts val="0"/>
              </a:spcAft>
              <a:buSzPts val="1120"/>
              <a:buChar char="►"/>
              <a:defRPr sz="1400"/>
            </a:lvl3pPr>
            <a:lvl4pPr marL="1828800" lvl="3" indent="-289560" algn="l">
              <a:spcBef>
                <a:spcPts val="1000"/>
              </a:spcBef>
              <a:spcAft>
                <a:spcPts val="0"/>
              </a:spcAft>
              <a:buSzPts val="960"/>
              <a:buChar char="►"/>
              <a:defRPr sz="1200"/>
            </a:lvl4pPr>
            <a:lvl5pPr marL="2286000" lvl="4" indent="-289560" algn="l">
              <a:spcBef>
                <a:spcPts val="1000"/>
              </a:spcBef>
              <a:spcAft>
                <a:spcPts val="0"/>
              </a:spcAft>
              <a:buSzPts val="960"/>
              <a:buChar char="►"/>
              <a:defRPr sz="1200"/>
            </a:lvl5pPr>
            <a:lvl6pPr marL="2743200" lvl="5" indent="-289560" algn="l">
              <a:spcBef>
                <a:spcPts val="1000"/>
              </a:spcBef>
              <a:spcAft>
                <a:spcPts val="0"/>
              </a:spcAft>
              <a:buSzPts val="960"/>
              <a:buChar char="►"/>
              <a:defRPr sz="1200"/>
            </a:lvl6pPr>
            <a:lvl7pPr marL="3200400" lvl="6" indent="-289560" algn="l">
              <a:spcBef>
                <a:spcPts val="1000"/>
              </a:spcBef>
              <a:spcAft>
                <a:spcPts val="0"/>
              </a:spcAft>
              <a:buSzPts val="960"/>
              <a:buChar char="►"/>
              <a:defRPr sz="1200"/>
            </a:lvl7pPr>
            <a:lvl8pPr marL="3657600" lvl="7" indent="-289559" algn="l">
              <a:spcBef>
                <a:spcPts val="1000"/>
              </a:spcBef>
              <a:spcAft>
                <a:spcPts val="0"/>
              </a:spcAft>
              <a:buSzPts val="960"/>
              <a:buChar char="►"/>
              <a:defRPr sz="1200"/>
            </a:lvl8pPr>
            <a:lvl9pPr marL="4114800" lvl="8" indent="-289559" algn="l">
              <a:spcBef>
                <a:spcPts val="1000"/>
              </a:spcBef>
              <a:spcAft>
                <a:spcPts val="0"/>
              </a:spcAft>
              <a:buSzPts val="960"/>
              <a:buChar char="►"/>
              <a:defRPr sz="1200"/>
            </a:lvl9pPr>
          </a:lstStyle>
          <a:p>
            <a:endParaRPr/>
          </a:p>
        </p:txBody>
      </p:sp>
      <p:sp>
        <p:nvSpPr>
          <p:cNvPr id="58" name="Google Shape;58;p65"/>
          <p:cNvSpPr txBox="1">
            <a:spLocks noGrp="1"/>
          </p:cNvSpPr>
          <p:nvPr>
            <p:ph type="dt" idx="10"/>
          </p:nvPr>
        </p:nvSpPr>
        <p:spPr>
          <a:xfrm rot="5400000">
            <a:off x="7494989" y="1828771"/>
            <a:ext cx="990599" cy="22865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65"/>
          <p:cNvSpPr txBox="1">
            <a:spLocks noGrp="1"/>
          </p:cNvSpPr>
          <p:nvPr>
            <p:ph type="ftr" idx="11"/>
          </p:nvPr>
        </p:nvSpPr>
        <p:spPr>
          <a:xfrm rot="5400000">
            <a:off x="6233335" y="3263371"/>
            <a:ext cx="3859795" cy="2286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5"/>
          <p:cNvSpPr txBox="1">
            <a:spLocks noGrp="1"/>
          </p:cNvSpPr>
          <p:nvPr>
            <p:ph type="sldNum" idx="12"/>
          </p:nvPr>
        </p:nvSpPr>
        <p:spPr>
          <a:xfrm>
            <a:off x="7766431" y="295736"/>
            <a:ext cx="628813"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1"/>
        <p:cNvGrpSpPr/>
        <p:nvPr/>
      </p:nvGrpSpPr>
      <p:grpSpPr>
        <a:xfrm>
          <a:off x="0" y="0"/>
          <a:ext cx="0" cy="0"/>
          <a:chOff x="0" y="0"/>
          <a:chExt cx="0" cy="0"/>
        </a:xfrm>
      </p:grpSpPr>
      <p:sp>
        <p:nvSpPr>
          <p:cNvPr id="62" name="Google Shape;62;p66"/>
          <p:cNvSpPr txBox="1">
            <a:spLocks noGrp="1"/>
          </p:cNvSpPr>
          <p:nvPr>
            <p:ph type="title"/>
          </p:nvPr>
        </p:nvSpPr>
        <p:spPr>
          <a:xfrm>
            <a:off x="484710" y="452718"/>
            <a:ext cx="7055380" cy="140053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42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66"/>
          <p:cNvSpPr txBox="1">
            <a:spLocks noGrp="1"/>
          </p:cNvSpPr>
          <p:nvPr>
            <p:ph type="body" idx="1"/>
          </p:nvPr>
        </p:nvSpPr>
        <p:spPr>
          <a:xfrm>
            <a:off x="827700" y="1905000"/>
            <a:ext cx="3298112"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86D1D8"/>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64" name="Google Shape;64;p66"/>
          <p:cNvSpPr txBox="1">
            <a:spLocks noGrp="1"/>
          </p:cNvSpPr>
          <p:nvPr>
            <p:ph type="body" idx="2"/>
          </p:nvPr>
        </p:nvSpPr>
        <p:spPr>
          <a:xfrm>
            <a:off x="827700" y="2514600"/>
            <a:ext cx="3298113" cy="3741738"/>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sz="1800"/>
            </a:lvl1pPr>
            <a:lvl2pPr marL="914400" lvl="1" indent="-309880" algn="l">
              <a:spcBef>
                <a:spcPts val="1000"/>
              </a:spcBef>
              <a:spcAft>
                <a:spcPts val="0"/>
              </a:spcAft>
              <a:buSzPts val="1280"/>
              <a:buChar char="►"/>
              <a:defRPr sz="1600"/>
            </a:lvl2pPr>
            <a:lvl3pPr marL="1371600" lvl="2" indent="-299719" algn="l">
              <a:spcBef>
                <a:spcPts val="1000"/>
              </a:spcBef>
              <a:spcAft>
                <a:spcPts val="0"/>
              </a:spcAft>
              <a:buSzPts val="1120"/>
              <a:buChar char="►"/>
              <a:defRPr sz="1400"/>
            </a:lvl3pPr>
            <a:lvl4pPr marL="1828800" lvl="3" indent="-289560" algn="l">
              <a:spcBef>
                <a:spcPts val="1000"/>
              </a:spcBef>
              <a:spcAft>
                <a:spcPts val="0"/>
              </a:spcAft>
              <a:buSzPts val="960"/>
              <a:buChar char="►"/>
              <a:defRPr sz="1200"/>
            </a:lvl4pPr>
            <a:lvl5pPr marL="2286000" lvl="4" indent="-289560" algn="l">
              <a:spcBef>
                <a:spcPts val="1000"/>
              </a:spcBef>
              <a:spcAft>
                <a:spcPts val="0"/>
              </a:spcAft>
              <a:buSzPts val="960"/>
              <a:buChar char="►"/>
              <a:defRPr sz="1200"/>
            </a:lvl5pPr>
            <a:lvl6pPr marL="2743200" lvl="5" indent="-289560" algn="l">
              <a:spcBef>
                <a:spcPts val="1000"/>
              </a:spcBef>
              <a:spcAft>
                <a:spcPts val="0"/>
              </a:spcAft>
              <a:buSzPts val="960"/>
              <a:buChar char="►"/>
              <a:defRPr sz="1200"/>
            </a:lvl6pPr>
            <a:lvl7pPr marL="3200400" lvl="6" indent="-289560" algn="l">
              <a:spcBef>
                <a:spcPts val="1000"/>
              </a:spcBef>
              <a:spcAft>
                <a:spcPts val="0"/>
              </a:spcAft>
              <a:buSzPts val="960"/>
              <a:buChar char="►"/>
              <a:defRPr sz="1200"/>
            </a:lvl7pPr>
            <a:lvl8pPr marL="3657600" lvl="7" indent="-289559" algn="l">
              <a:spcBef>
                <a:spcPts val="1000"/>
              </a:spcBef>
              <a:spcAft>
                <a:spcPts val="0"/>
              </a:spcAft>
              <a:buSzPts val="960"/>
              <a:buChar char="►"/>
              <a:defRPr sz="1200"/>
            </a:lvl8pPr>
            <a:lvl9pPr marL="4114800" lvl="8" indent="-289559" algn="l">
              <a:spcBef>
                <a:spcPts val="1000"/>
              </a:spcBef>
              <a:spcAft>
                <a:spcPts val="0"/>
              </a:spcAft>
              <a:buSzPts val="960"/>
              <a:buChar char="►"/>
              <a:defRPr sz="1200"/>
            </a:lvl9pPr>
          </a:lstStyle>
          <a:p>
            <a:endParaRPr/>
          </a:p>
        </p:txBody>
      </p:sp>
      <p:sp>
        <p:nvSpPr>
          <p:cNvPr id="65" name="Google Shape;65;p66"/>
          <p:cNvSpPr txBox="1">
            <a:spLocks noGrp="1"/>
          </p:cNvSpPr>
          <p:nvPr>
            <p:ph type="body" idx="3"/>
          </p:nvPr>
        </p:nvSpPr>
        <p:spPr>
          <a:xfrm>
            <a:off x="4241976" y="1905000"/>
            <a:ext cx="3298113"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86D1D8"/>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66" name="Google Shape;66;p66"/>
          <p:cNvSpPr txBox="1">
            <a:spLocks noGrp="1"/>
          </p:cNvSpPr>
          <p:nvPr>
            <p:ph type="body" idx="4"/>
          </p:nvPr>
        </p:nvSpPr>
        <p:spPr>
          <a:xfrm>
            <a:off x="4241976" y="2514600"/>
            <a:ext cx="3298113" cy="3741738"/>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sz="1800"/>
            </a:lvl1pPr>
            <a:lvl2pPr marL="914400" lvl="1" indent="-309880" algn="l">
              <a:spcBef>
                <a:spcPts val="1000"/>
              </a:spcBef>
              <a:spcAft>
                <a:spcPts val="0"/>
              </a:spcAft>
              <a:buSzPts val="1280"/>
              <a:buChar char="►"/>
              <a:defRPr sz="1600"/>
            </a:lvl2pPr>
            <a:lvl3pPr marL="1371600" lvl="2" indent="-299719" algn="l">
              <a:spcBef>
                <a:spcPts val="1000"/>
              </a:spcBef>
              <a:spcAft>
                <a:spcPts val="0"/>
              </a:spcAft>
              <a:buSzPts val="1120"/>
              <a:buChar char="►"/>
              <a:defRPr sz="1400"/>
            </a:lvl3pPr>
            <a:lvl4pPr marL="1828800" lvl="3" indent="-289560" algn="l">
              <a:spcBef>
                <a:spcPts val="1000"/>
              </a:spcBef>
              <a:spcAft>
                <a:spcPts val="0"/>
              </a:spcAft>
              <a:buSzPts val="960"/>
              <a:buChar char="►"/>
              <a:defRPr sz="1200"/>
            </a:lvl4pPr>
            <a:lvl5pPr marL="2286000" lvl="4" indent="-289560" algn="l">
              <a:spcBef>
                <a:spcPts val="1000"/>
              </a:spcBef>
              <a:spcAft>
                <a:spcPts val="0"/>
              </a:spcAft>
              <a:buSzPts val="960"/>
              <a:buChar char="►"/>
              <a:defRPr sz="1200"/>
            </a:lvl5pPr>
            <a:lvl6pPr marL="2743200" lvl="5" indent="-289560" algn="l">
              <a:spcBef>
                <a:spcPts val="1000"/>
              </a:spcBef>
              <a:spcAft>
                <a:spcPts val="0"/>
              </a:spcAft>
              <a:buSzPts val="960"/>
              <a:buChar char="►"/>
              <a:defRPr sz="1200"/>
            </a:lvl6pPr>
            <a:lvl7pPr marL="3200400" lvl="6" indent="-289560" algn="l">
              <a:spcBef>
                <a:spcPts val="1000"/>
              </a:spcBef>
              <a:spcAft>
                <a:spcPts val="0"/>
              </a:spcAft>
              <a:buSzPts val="960"/>
              <a:buChar char="►"/>
              <a:defRPr sz="1200"/>
            </a:lvl7pPr>
            <a:lvl8pPr marL="3657600" lvl="7" indent="-289559" algn="l">
              <a:spcBef>
                <a:spcPts val="1000"/>
              </a:spcBef>
              <a:spcAft>
                <a:spcPts val="0"/>
              </a:spcAft>
              <a:buSzPts val="960"/>
              <a:buChar char="►"/>
              <a:defRPr sz="1200"/>
            </a:lvl8pPr>
            <a:lvl9pPr marL="4114800" lvl="8" indent="-289559" algn="l">
              <a:spcBef>
                <a:spcPts val="1000"/>
              </a:spcBef>
              <a:spcAft>
                <a:spcPts val="0"/>
              </a:spcAft>
              <a:buSzPts val="960"/>
              <a:buChar char="►"/>
              <a:defRPr sz="1200"/>
            </a:lvl9pPr>
          </a:lstStyle>
          <a:p>
            <a:endParaRPr/>
          </a:p>
        </p:txBody>
      </p:sp>
      <p:sp>
        <p:nvSpPr>
          <p:cNvPr id="67" name="Google Shape;67;p66"/>
          <p:cNvSpPr txBox="1">
            <a:spLocks noGrp="1"/>
          </p:cNvSpPr>
          <p:nvPr>
            <p:ph type="dt" idx="10"/>
          </p:nvPr>
        </p:nvSpPr>
        <p:spPr>
          <a:xfrm rot="5400000">
            <a:off x="7494989" y="1828771"/>
            <a:ext cx="990599" cy="22865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66"/>
          <p:cNvSpPr txBox="1">
            <a:spLocks noGrp="1"/>
          </p:cNvSpPr>
          <p:nvPr>
            <p:ph type="ftr" idx="11"/>
          </p:nvPr>
        </p:nvSpPr>
        <p:spPr>
          <a:xfrm rot="5400000">
            <a:off x="6233335" y="3263371"/>
            <a:ext cx="3859795" cy="2286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66"/>
          <p:cNvSpPr txBox="1">
            <a:spLocks noGrp="1"/>
          </p:cNvSpPr>
          <p:nvPr>
            <p:ph type="sldNum" idx="12"/>
          </p:nvPr>
        </p:nvSpPr>
        <p:spPr>
          <a:xfrm>
            <a:off x="7766431" y="295736"/>
            <a:ext cx="628813"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0"/>
        <p:cNvGrpSpPr/>
        <p:nvPr/>
      </p:nvGrpSpPr>
      <p:grpSpPr>
        <a:xfrm>
          <a:off x="0" y="0"/>
          <a:ext cx="0" cy="0"/>
          <a:chOff x="0" y="0"/>
          <a:chExt cx="0" cy="0"/>
        </a:xfrm>
      </p:grpSpPr>
      <p:sp>
        <p:nvSpPr>
          <p:cNvPr id="71" name="Google Shape;71;p67"/>
          <p:cNvSpPr txBox="1">
            <a:spLocks noGrp="1"/>
          </p:cNvSpPr>
          <p:nvPr>
            <p:ph type="title"/>
          </p:nvPr>
        </p:nvSpPr>
        <p:spPr>
          <a:xfrm>
            <a:off x="866441" y="1447800"/>
            <a:ext cx="2551462" cy="14478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2400"/>
              <a:buFont typeface="Century Gothic"/>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67"/>
          <p:cNvSpPr txBox="1">
            <a:spLocks noGrp="1"/>
          </p:cNvSpPr>
          <p:nvPr>
            <p:ph type="body" idx="1"/>
          </p:nvPr>
        </p:nvSpPr>
        <p:spPr>
          <a:xfrm>
            <a:off x="3589397" y="1447800"/>
            <a:ext cx="3898013" cy="4572000"/>
          </a:xfrm>
          <a:prstGeom prst="rect">
            <a:avLst/>
          </a:prstGeom>
          <a:noFill/>
          <a:ln>
            <a:noFill/>
          </a:ln>
        </p:spPr>
        <p:txBody>
          <a:bodyPr spcFirstLastPara="1" wrap="square" lIns="91425" tIns="45700" rIns="91425" bIns="45700" anchor="ctr" anchorCtr="0">
            <a:normAutofit/>
          </a:bodyPr>
          <a:lstStyle>
            <a:lvl1pPr marL="457200" lvl="0" indent="-330200" algn="l">
              <a:spcBef>
                <a:spcPts val="1000"/>
              </a:spcBef>
              <a:spcAft>
                <a:spcPts val="0"/>
              </a:spcAft>
              <a:buSzPts val="1600"/>
              <a:buChar char="►"/>
              <a:defRPr sz="2000"/>
            </a:lvl1pPr>
            <a:lvl2pPr marL="914400" lvl="1" indent="-320040" algn="l">
              <a:spcBef>
                <a:spcPts val="1000"/>
              </a:spcBef>
              <a:spcAft>
                <a:spcPts val="0"/>
              </a:spcAft>
              <a:buSzPts val="1440"/>
              <a:buChar char="►"/>
              <a:defRPr sz="1800"/>
            </a:lvl2pPr>
            <a:lvl3pPr marL="1371600" lvl="2" indent="-309880" algn="l">
              <a:spcBef>
                <a:spcPts val="1000"/>
              </a:spcBef>
              <a:spcAft>
                <a:spcPts val="0"/>
              </a:spcAft>
              <a:buSzPts val="1280"/>
              <a:buChar char="►"/>
              <a:defRPr sz="1600"/>
            </a:lvl3pPr>
            <a:lvl4pPr marL="1828800" lvl="3" indent="-299719" algn="l">
              <a:spcBef>
                <a:spcPts val="1000"/>
              </a:spcBef>
              <a:spcAft>
                <a:spcPts val="0"/>
              </a:spcAft>
              <a:buSzPts val="1120"/>
              <a:buChar char="►"/>
              <a:defRPr sz="1400"/>
            </a:lvl4pPr>
            <a:lvl5pPr marL="2286000" lvl="4" indent="-299720" algn="l">
              <a:spcBef>
                <a:spcPts val="1000"/>
              </a:spcBef>
              <a:spcAft>
                <a:spcPts val="0"/>
              </a:spcAft>
              <a:buSzPts val="1120"/>
              <a:buChar char="►"/>
              <a:defRPr sz="1400"/>
            </a:lvl5pPr>
            <a:lvl6pPr marL="2743200" lvl="5" indent="-299720" algn="l">
              <a:spcBef>
                <a:spcPts val="1000"/>
              </a:spcBef>
              <a:spcAft>
                <a:spcPts val="0"/>
              </a:spcAft>
              <a:buSzPts val="1120"/>
              <a:buChar char="►"/>
              <a:defRPr sz="1400"/>
            </a:lvl6pPr>
            <a:lvl7pPr marL="3200400" lvl="6" indent="-299720" algn="l">
              <a:spcBef>
                <a:spcPts val="1000"/>
              </a:spcBef>
              <a:spcAft>
                <a:spcPts val="0"/>
              </a:spcAft>
              <a:buSzPts val="1120"/>
              <a:buChar char="►"/>
              <a:defRPr sz="1400"/>
            </a:lvl7pPr>
            <a:lvl8pPr marL="3657600" lvl="7" indent="-299720" algn="l">
              <a:spcBef>
                <a:spcPts val="1000"/>
              </a:spcBef>
              <a:spcAft>
                <a:spcPts val="0"/>
              </a:spcAft>
              <a:buSzPts val="1120"/>
              <a:buChar char="►"/>
              <a:defRPr sz="1400"/>
            </a:lvl8pPr>
            <a:lvl9pPr marL="4114800" lvl="8" indent="-299720" algn="l">
              <a:spcBef>
                <a:spcPts val="1000"/>
              </a:spcBef>
              <a:spcAft>
                <a:spcPts val="0"/>
              </a:spcAft>
              <a:buSzPts val="1120"/>
              <a:buChar char="►"/>
              <a:defRPr sz="1400"/>
            </a:lvl9pPr>
          </a:lstStyle>
          <a:p>
            <a:endParaRPr/>
          </a:p>
        </p:txBody>
      </p:sp>
      <p:sp>
        <p:nvSpPr>
          <p:cNvPr id="73" name="Google Shape;73;p67"/>
          <p:cNvSpPr txBox="1">
            <a:spLocks noGrp="1"/>
          </p:cNvSpPr>
          <p:nvPr>
            <p:ph type="body" idx="2"/>
          </p:nvPr>
        </p:nvSpPr>
        <p:spPr>
          <a:xfrm>
            <a:off x="866441" y="3129281"/>
            <a:ext cx="2551462" cy="2895599"/>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74" name="Google Shape;74;p67"/>
          <p:cNvSpPr txBox="1">
            <a:spLocks noGrp="1"/>
          </p:cNvSpPr>
          <p:nvPr>
            <p:ph type="dt" idx="10"/>
          </p:nvPr>
        </p:nvSpPr>
        <p:spPr>
          <a:xfrm rot="5400000">
            <a:off x="7494989" y="1828771"/>
            <a:ext cx="990599" cy="22865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67"/>
          <p:cNvSpPr txBox="1">
            <a:spLocks noGrp="1"/>
          </p:cNvSpPr>
          <p:nvPr>
            <p:ph type="ftr" idx="11"/>
          </p:nvPr>
        </p:nvSpPr>
        <p:spPr>
          <a:xfrm rot="5400000">
            <a:off x="6233335" y="3263371"/>
            <a:ext cx="3859795" cy="2286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67"/>
          <p:cNvSpPr txBox="1">
            <a:spLocks noGrp="1"/>
          </p:cNvSpPr>
          <p:nvPr>
            <p:ph type="sldNum" idx="12"/>
          </p:nvPr>
        </p:nvSpPr>
        <p:spPr>
          <a:xfrm>
            <a:off x="7766431" y="295736"/>
            <a:ext cx="628813"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9"/>
        <p:cNvGrpSpPr/>
        <p:nvPr/>
      </p:nvGrpSpPr>
      <p:grpSpPr>
        <a:xfrm>
          <a:off x="0" y="0"/>
          <a:ext cx="0" cy="0"/>
          <a:chOff x="0" y="0"/>
          <a:chExt cx="0" cy="0"/>
        </a:xfrm>
      </p:grpSpPr>
      <p:sp>
        <p:nvSpPr>
          <p:cNvPr id="10" name="Google Shape;10;p58"/>
          <p:cNvSpPr/>
          <p:nvPr/>
        </p:nvSpPr>
        <p:spPr>
          <a:xfrm>
            <a:off x="6299432" y="1676400"/>
            <a:ext cx="2819400" cy="2819400"/>
          </a:xfrm>
          <a:prstGeom prst="ellipse">
            <a:avLst/>
          </a:prstGeom>
          <a:gradFill>
            <a:gsLst>
              <a:gs pos="0">
                <a:srgbClr val="4CB9C3">
                  <a:alpha val="6666"/>
                </a:srgbClr>
              </a:gs>
              <a:gs pos="36000">
                <a:srgbClr val="4CB9C3">
                  <a:alpha val="5882"/>
                </a:srgbClr>
              </a:gs>
              <a:gs pos="69000">
                <a:srgbClr val="4CB9C3">
                  <a:alpha val="0"/>
                </a:srgbClr>
              </a:gs>
              <a:gs pos="100000">
                <a:srgbClr val="4CB9C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58"/>
          <p:cNvSpPr/>
          <p:nvPr/>
        </p:nvSpPr>
        <p:spPr>
          <a:xfrm>
            <a:off x="5689832" y="-457200"/>
            <a:ext cx="1600200" cy="1600200"/>
          </a:xfrm>
          <a:prstGeom prst="ellipse">
            <a:avLst/>
          </a:prstGeom>
          <a:gradFill>
            <a:gsLst>
              <a:gs pos="0">
                <a:srgbClr val="4CB9C3">
                  <a:alpha val="13725"/>
                </a:srgbClr>
              </a:gs>
              <a:gs pos="36000">
                <a:srgbClr val="4CB9C3">
                  <a:alpha val="6666"/>
                </a:srgbClr>
              </a:gs>
              <a:gs pos="73000">
                <a:srgbClr val="4CB9C3">
                  <a:alpha val="0"/>
                </a:srgbClr>
              </a:gs>
              <a:gs pos="100000">
                <a:srgbClr val="4CB9C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58"/>
          <p:cNvSpPr/>
          <p:nvPr/>
        </p:nvSpPr>
        <p:spPr>
          <a:xfrm>
            <a:off x="6299432" y="6096000"/>
            <a:ext cx="990600" cy="990600"/>
          </a:xfrm>
          <a:prstGeom prst="ellipse">
            <a:avLst/>
          </a:prstGeom>
          <a:gradFill>
            <a:gsLst>
              <a:gs pos="0">
                <a:srgbClr val="4CB9C3">
                  <a:alpha val="8627"/>
                </a:srgbClr>
              </a:gs>
              <a:gs pos="36000">
                <a:srgbClr val="4CB9C3">
                  <a:alpha val="4705"/>
                </a:srgbClr>
              </a:gs>
              <a:gs pos="66000">
                <a:srgbClr val="4CB9C3">
                  <a:alpha val="0"/>
                </a:srgbClr>
              </a:gs>
              <a:gs pos="100000">
                <a:srgbClr val="4CB9C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58"/>
          <p:cNvSpPr/>
          <p:nvPr/>
        </p:nvSpPr>
        <p:spPr>
          <a:xfrm>
            <a:off x="-153988" y="2667000"/>
            <a:ext cx="4191000" cy="4191000"/>
          </a:xfrm>
          <a:prstGeom prst="ellipse">
            <a:avLst/>
          </a:prstGeom>
          <a:gradFill>
            <a:gsLst>
              <a:gs pos="0">
                <a:srgbClr val="4CB9C3">
                  <a:alpha val="10980"/>
                </a:srgbClr>
              </a:gs>
              <a:gs pos="36000">
                <a:srgbClr val="4CB9C3">
                  <a:alpha val="9803"/>
                </a:srgbClr>
              </a:gs>
              <a:gs pos="75000">
                <a:srgbClr val="4CB9C3">
                  <a:alpha val="0"/>
                </a:srgbClr>
              </a:gs>
              <a:gs pos="100000">
                <a:srgbClr val="4CB9C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58"/>
          <p:cNvSpPr/>
          <p:nvPr/>
        </p:nvSpPr>
        <p:spPr>
          <a:xfrm>
            <a:off x="-839788" y="2895600"/>
            <a:ext cx="2362200" cy="2362200"/>
          </a:xfrm>
          <a:prstGeom prst="ellipse">
            <a:avLst/>
          </a:prstGeom>
          <a:gradFill>
            <a:gsLst>
              <a:gs pos="0">
                <a:srgbClr val="4CB9C3">
                  <a:alpha val="7843"/>
                </a:srgbClr>
              </a:gs>
              <a:gs pos="36000">
                <a:srgbClr val="4CB9C3">
                  <a:alpha val="7843"/>
                </a:srgbClr>
              </a:gs>
              <a:gs pos="72000">
                <a:srgbClr val="4CB9C3">
                  <a:alpha val="0"/>
                </a:srgbClr>
              </a:gs>
              <a:gs pos="100000">
                <a:srgbClr val="4CB9C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58"/>
          <p:cNvSpPr/>
          <p:nvPr/>
        </p:nvSpPr>
        <p:spPr>
          <a:xfrm>
            <a:off x="7745644" y="0"/>
            <a:ext cx="685800" cy="1099458"/>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58"/>
          <p:cNvSpPr txBox="1">
            <a:spLocks noGrp="1"/>
          </p:cNvSpPr>
          <p:nvPr>
            <p:ph type="title"/>
          </p:nvPr>
        </p:nvSpPr>
        <p:spPr>
          <a:xfrm>
            <a:off x="484710" y="452718"/>
            <a:ext cx="7055380" cy="140053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lt2"/>
              </a:buClr>
              <a:buSzPts val="4200"/>
              <a:buFont typeface="Century Gothic"/>
              <a:buNone/>
              <a:defRPr sz="420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17" name="Google Shape;17;p58"/>
          <p:cNvSpPr txBox="1">
            <a:spLocks noGrp="1"/>
          </p:cNvSpPr>
          <p:nvPr>
            <p:ph type="body" idx="1"/>
          </p:nvPr>
        </p:nvSpPr>
        <p:spPr>
          <a:xfrm>
            <a:off x="827700" y="2052925"/>
            <a:ext cx="6711654" cy="4195481"/>
          </a:xfrm>
          <a:prstGeom prst="rect">
            <a:avLst/>
          </a:prstGeom>
          <a:noFill/>
          <a:ln>
            <a:noFill/>
          </a:ln>
        </p:spPr>
        <p:txBody>
          <a:bodyPr spcFirstLastPara="1" wrap="square" lIns="91425" tIns="45700" rIns="91425" bIns="45700" anchor="t" anchorCtr="0">
            <a:normAutofit/>
          </a:bodyPr>
          <a:lstStyle>
            <a:lvl1pPr marL="457200" marR="0" lvl="0" indent="-330200" algn="l" rtl="0">
              <a:spcBef>
                <a:spcPts val="1000"/>
              </a:spcBef>
              <a:spcAft>
                <a:spcPts val="0"/>
              </a:spcAft>
              <a:buClr>
                <a:srgbClr val="86D1D8"/>
              </a:buClr>
              <a:buSzPts val="1600"/>
              <a:buFont typeface="Noto Sans Symbols"/>
              <a:buChar char="►"/>
              <a:defRPr sz="2000" b="0" i="0" u="none" strike="noStrike" cap="none">
                <a:solidFill>
                  <a:schemeClr val="lt1"/>
                </a:solidFill>
                <a:latin typeface="Century Gothic"/>
                <a:ea typeface="Century Gothic"/>
                <a:cs typeface="Century Gothic"/>
                <a:sym typeface="Century Gothic"/>
              </a:defRPr>
            </a:lvl1pPr>
            <a:lvl2pPr marL="914400" marR="0" lvl="1" indent="-320040" algn="l" rtl="0">
              <a:spcBef>
                <a:spcPts val="1000"/>
              </a:spcBef>
              <a:spcAft>
                <a:spcPts val="0"/>
              </a:spcAft>
              <a:buClr>
                <a:srgbClr val="86D1D8"/>
              </a:buClr>
              <a:buSzPts val="1440"/>
              <a:buFont typeface="Noto Sans Symbols"/>
              <a:buChar char="►"/>
              <a:defRPr sz="1800" b="0" i="0" u="none" strike="noStrike" cap="none">
                <a:solidFill>
                  <a:schemeClr val="lt1"/>
                </a:solidFill>
                <a:latin typeface="Century Gothic"/>
                <a:ea typeface="Century Gothic"/>
                <a:cs typeface="Century Gothic"/>
                <a:sym typeface="Century Gothic"/>
              </a:defRPr>
            </a:lvl2pPr>
            <a:lvl3pPr marL="1371600" marR="0" lvl="2" indent="-309880" algn="l" rtl="0">
              <a:spcBef>
                <a:spcPts val="1000"/>
              </a:spcBef>
              <a:spcAft>
                <a:spcPts val="0"/>
              </a:spcAft>
              <a:buClr>
                <a:srgbClr val="86D1D8"/>
              </a:buClr>
              <a:buSzPts val="1280"/>
              <a:buFont typeface="Noto Sans Symbols"/>
              <a:buChar char="►"/>
              <a:defRPr sz="1600" b="0" i="0" u="none" strike="noStrike" cap="none">
                <a:solidFill>
                  <a:schemeClr val="lt1"/>
                </a:solidFill>
                <a:latin typeface="Century Gothic"/>
                <a:ea typeface="Century Gothic"/>
                <a:cs typeface="Century Gothic"/>
                <a:sym typeface="Century Gothic"/>
              </a:defRPr>
            </a:lvl3pPr>
            <a:lvl4pPr marL="1828800" marR="0" lvl="3" indent="-299719" algn="l" rtl="0">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4pPr>
            <a:lvl5pPr marL="2286000" marR="0" lvl="4" indent="-299720" algn="l" rtl="0">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5pPr>
            <a:lvl6pPr marL="2743200" marR="0" lvl="5" indent="-299720" algn="l" rtl="0">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6pPr>
            <a:lvl7pPr marL="3200400" marR="0" lvl="6" indent="-299720" algn="l" rtl="0">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7pPr>
            <a:lvl8pPr marL="3657600" marR="0" lvl="7" indent="-299720" algn="l" rtl="0">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8pPr>
            <a:lvl9pPr marL="4114800" marR="0" lvl="8" indent="-299720" algn="l" rtl="0">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8" name="Google Shape;18;p58"/>
          <p:cNvSpPr txBox="1">
            <a:spLocks noGrp="1"/>
          </p:cNvSpPr>
          <p:nvPr>
            <p:ph type="dt" idx="10"/>
          </p:nvPr>
        </p:nvSpPr>
        <p:spPr>
          <a:xfrm rot="5400000">
            <a:off x="7494989" y="1828771"/>
            <a:ext cx="990599" cy="228659"/>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1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9" name="Google Shape;19;p58"/>
          <p:cNvSpPr txBox="1">
            <a:spLocks noGrp="1"/>
          </p:cNvSpPr>
          <p:nvPr>
            <p:ph type="ftr" idx="11"/>
          </p:nvPr>
        </p:nvSpPr>
        <p:spPr>
          <a:xfrm rot="5400000">
            <a:off x="6233335" y="3263371"/>
            <a:ext cx="3859795" cy="22866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1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0" name="Google Shape;20;p58"/>
          <p:cNvSpPr txBox="1">
            <a:spLocks noGrp="1"/>
          </p:cNvSpPr>
          <p:nvPr>
            <p:ph type="sldNum" idx="12"/>
          </p:nvPr>
        </p:nvSpPr>
        <p:spPr>
          <a:xfrm>
            <a:off x="7766431" y="295736"/>
            <a:ext cx="628813" cy="767687"/>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2801" b="0" i="0" u="none" strike="noStrike" cap="none">
                <a:solidFill>
                  <a:schemeClr val="lt1"/>
                </a:solidFill>
                <a:latin typeface="Century Gothic"/>
                <a:ea typeface="Century Gothic"/>
                <a:cs typeface="Century Gothic"/>
                <a:sym typeface="Century Gothic"/>
              </a:defRPr>
            </a:lvl1pPr>
            <a:lvl2pPr marL="0" marR="0" lvl="1" indent="0" algn="ctr" rtl="0">
              <a:spcBef>
                <a:spcPts val="0"/>
              </a:spcBef>
              <a:buNone/>
              <a:defRPr sz="2801" b="0" i="0" u="none" strike="noStrike" cap="none">
                <a:solidFill>
                  <a:schemeClr val="lt1"/>
                </a:solidFill>
                <a:latin typeface="Century Gothic"/>
                <a:ea typeface="Century Gothic"/>
                <a:cs typeface="Century Gothic"/>
                <a:sym typeface="Century Gothic"/>
              </a:defRPr>
            </a:lvl2pPr>
            <a:lvl3pPr marL="0" marR="0" lvl="2" indent="0" algn="ctr" rtl="0">
              <a:spcBef>
                <a:spcPts val="0"/>
              </a:spcBef>
              <a:buNone/>
              <a:defRPr sz="2801" b="0" i="0" u="none" strike="noStrike" cap="none">
                <a:solidFill>
                  <a:schemeClr val="lt1"/>
                </a:solidFill>
                <a:latin typeface="Century Gothic"/>
                <a:ea typeface="Century Gothic"/>
                <a:cs typeface="Century Gothic"/>
                <a:sym typeface="Century Gothic"/>
              </a:defRPr>
            </a:lvl3pPr>
            <a:lvl4pPr marL="0" marR="0" lvl="3" indent="0" algn="ctr" rtl="0">
              <a:spcBef>
                <a:spcPts val="0"/>
              </a:spcBef>
              <a:buNone/>
              <a:defRPr sz="2801" b="0" i="0" u="none" strike="noStrike" cap="none">
                <a:solidFill>
                  <a:schemeClr val="lt1"/>
                </a:solidFill>
                <a:latin typeface="Century Gothic"/>
                <a:ea typeface="Century Gothic"/>
                <a:cs typeface="Century Gothic"/>
                <a:sym typeface="Century Gothic"/>
              </a:defRPr>
            </a:lvl4pPr>
            <a:lvl5pPr marL="0" marR="0" lvl="4" indent="0" algn="ctr" rtl="0">
              <a:spcBef>
                <a:spcPts val="0"/>
              </a:spcBef>
              <a:buNone/>
              <a:defRPr sz="2801" b="0" i="0" u="none" strike="noStrike" cap="none">
                <a:solidFill>
                  <a:schemeClr val="lt1"/>
                </a:solidFill>
                <a:latin typeface="Century Gothic"/>
                <a:ea typeface="Century Gothic"/>
                <a:cs typeface="Century Gothic"/>
                <a:sym typeface="Century Gothic"/>
              </a:defRPr>
            </a:lvl5pPr>
            <a:lvl6pPr marL="0" marR="0" lvl="5" indent="0" algn="ctr" rtl="0">
              <a:spcBef>
                <a:spcPts val="0"/>
              </a:spcBef>
              <a:buNone/>
              <a:defRPr sz="2801" b="0" i="0" u="none" strike="noStrike" cap="none">
                <a:solidFill>
                  <a:schemeClr val="lt1"/>
                </a:solidFill>
                <a:latin typeface="Century Gothic"/>
                <a:ea typeface="Century Gothic"/>
                <a:cs typeface="Century Gothic"/>
                <a:sym typeface="Century Gothic"/>
              </a:defRPr>
            </a:lvl6pPr>
            <a:lvl7pPr marL="0" marR="0" lvl="6" indent="0" algn="ctr" rtl="0">
              <a:spcBef>
                <a:spcPts val="0"/>
              </a:spcBef>
              <a:buNone/>
              <a:defRPr sz="2801" b="0" i="0" u="none" strike="noStrike" cap="none">
                <a:solidFill>
                  <a:schemeClr val="lt1"/>
                </a:solidFill>
                <a:latin typeface="Century Gothic"/>
                <a:ea typeface="Century Gothic"/>
                <a:cs typeface="Century Gothic"/>
                <a:sym typeface="Century Gothic"/>
              </a:defRPr>
            </a:lvl7pPr>
            <a:lvl8pPr marL="0" marR="0" lvl="7" indent="0" algn="ctr" rtl="0">
              <a:spcBef>
                <a:spcPts val="0"/>
              </a:spcBef>
              <a:buNone/>
              <a:defRPr sz="2801" b="0" i="0" u="none" strike="noStrike" cap="none">
                <a:solidFill>
                  <a:schemeClr val="lt1"/>
                </a:solidFill>
                <a:latin typeface="Century Gothic"/>
                <a:ea typeface="Century Gothic"/>
                <a:cs typeface="Century Gothic"/>
                <a:sym typeface="Century Gothic"/>
              </a:defRPr>
            </a:lvl8pPr>
            <a:lvl9pPr marL="0" marR="0" lvl="8" indent="0" algn="ctr" rtl="0">
              <a:spcBef>
                <a:spcPts val="0"/>
              </a:spcBef>
              <a:buNone/>
              <a:defRPr sz="2801"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8.jp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hyperlink" Target="https://youtu.be/lfLuqGAxaz4"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https://www.youtube.com/watch?v=UBm0PV9F9H8"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24.png"/><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9.jpg"/><Relationship Id="rId7" Type="http://schemas.openxmlformats.org/officeDocument/2006/relationships/hyperlink" Target="http://www.childrenshospital.org/centers-and-services/programs/a-_-e/als-augmentative-communication-program/protocol-of-assessment-considerations/voice-amplification"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 Id="rId9"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5.jpg"/><Relationship Id="rId4" Type="http://schemas.openxmlformats.org/officeDocument/2006/relationships/image" Target="../media/image34.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7.jp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image" Target="../media/image40.jpg"/></Relationships>
</file>

<file path=ppt/slides/_rels/slide47.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jpg"/><Relationship Id="rId4" Type="http://schemas.openxmlformats.org/officeDocument/2006/relationships/image" Target="../media/image44.jpg"/></Relationships>
</file>

<file path=ppt/slides/_rels/slide4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9.jpg"/><Relationship Id="rId4" Type="http://schemas.openxmlformats.org/officeDocument/2006/relationships/image" Target="../media/image48.jp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hyperlink" Target="http://www.childrenshospital.org/centers-and-services/programs/a-_-e/als-augmentative-communication-program/protocol-of-assessment-considerations/message-banking"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www.youtube.com/watch?v=XqXYdnwD7Lo" TargetMode="External"/><Relationship Id="rId4" Type="http://schemas.openxmlformats.org/officeDocument/2006/relationships/hyperlink" Target="https://www.facebook.com/ACPCHBoston/videos/double-dipping-message-banking-to-create-a-custom-voice-bank/239956026695030/"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hyperlink" Target="http://www.childrenshospital.org/centers-and-services/programs/a-_-e/als-augmentative-communication-program/protocol-of-assessment-considerations/speech-generating-devices/sgd-and-voice-control-of-environment" TargetMode="External"/><Relationship Id="rId5" Type="http://schemas.openxmlformats.org/officeDocument/2006/relationships/image" Target="../media/image52.jpg"/><Relationship Id="rId4" Type="http://schemas.openxmlformats.org/officeDocument/2006/relationships/image" Target="../media/image51.jp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68.jpg"/><Relationship Id="rId4" Type="http://schemas.openxmlformats.org/officeDocument/2006/relationships/hyperlink" Target="http://www.youtube.com/watch?v=G9e6HO3QKXo"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6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6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71.xml.rels><?xml version="1.0" encoding="UTF-8" standalone="yes"?>
<Relationships xmlns="http://schemas.openxmlformats.org/package/2006/relationships"><Relationship Id="rId8" Type="http://schemas.openxmlformats.org/officeDocument/2006/relationships/image" Target="../media/image90.jpg"/><Relationship Id="rId3" Type="http://schemas.openxmlformats.org/officeDocument/2006/relationships/image" Target="../media/image85.png"/><Relationship Id="rId7" Type="http://schemas.openxmlformats.org/officeDocument/2006/relationships/image" Target="../media/image89.jp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7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2.xml"/><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png"/></Relationships>
</file>

<file path=ppt/slides/_rels/slide7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7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97.jpg"/></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hyperlink" Target="http://www.alsa.org/assets/pdfs/ot_manual_2006_1.pdf" TargetMode="External"/><Relationship Id="rId3" Type="http://schemas.openxmlformats.org/officeDocument/2006/relationships/hyperlink" Target="http://alsa.org/assets/pdfs/living-with-als-manuals/1wals.07.2017.pdf" TargetMode="External"/><Relationship Id="rId7" Type="http://schemas.openxmlformats.org/officeDocument/2006/relationships/hyperlink" Target="http://www.ideasforot.com/?page_id=184"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hyperlink" Target="http://lifey.org/amyotrophic-lateral-sclerosis/" TargetMode="External"/><Relationship Id="rId5" Type="http://schemas.openxmlformats.org/officeDocument/2006/relationships/hyperlink" Target="http://alsn.mda.org/article/when-thinking-parts-brain-go-awry-als" TargetMode="External"/><Relationship Id="rId4" Type="http://schemas.openxmlformats.org/officeDocument/2006/relationships/hyperlink" Target="https://www.ninds.nih.gov/Disorders/Patient-Caregiver-Education/Fact-Sheets/Amyotrophic-Lateral-Sclerosis-ALS-Fact-Sheet" TargetMode="External"/><Relationship Id="rId9"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
          <p:cNvSpPr txBox="1">
            <a:spLocks noGrp="1"/>
          </p:cNvSpPr>
          <p:nvPr>
            <p:ph type="ctrTitle"/>
          </p:nvPr>
        </p:nvSpPr>
        <p:spPr>
          <a:xfrm>
            <a:off x="371474" y="2246312"/>
            <a:ext cx="8363100" cy="25353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1"/>
              </a:buClr>
              <a:buSzPts val="4800"/>
              <a:buFont typeface="Century Gothic"/>
              <a:buNone/>
            </a:pPr>
            <a:r>
              <a:rPr lang="en-US" sz="4800">
                <a:solidFill>
                  <a:schemeClr val="lt1"/>
                </a:solidFill>
              </a:rPr>
              <a:t>Assistive Technology </a:t>
            </a:r>
            <a:endParaRPr sz="4800">
              <a:solidFill>
                <a:schemeClr val="lt1"/>
              </a:solidFill>
            </a:endParaRPr>
          </a:p>
          <a:p>
            <a:pPr marL="0" lvl="0" indent="0" algn="l" rtl="0">
              <a:spcBef>
                <a:spcPts val="0"/>
              </a:spcBef>
              <a:spcAft>
                <a:spcPts val="0"/>
              </a:spcAft>
              <a:buClr>
                <a:schemeClr val="lt1"/>
              </a:buClr>
              <a:buSzPts val="4800"/>
              <a:buFont typeface="Century Gothic"/>
              <a:buNone/>
            </a:pPr>
            <a:r>
              <a:rPr lang="en-US" sz="4800">
                <a:solidFill>
                  <a:schemeClr val="lt1"/>
                </a:solidFill>
              </a:rPr>
              <a:t>for pALS </a:t>
            </a:r>
            <a:endParaRPr sz="4800">
              <a:solidFill>
                <a:schemeClr val="lt1"/>
              </a:solidFill>
            </a:endParaRPr>
          </a:p>
          <a:p>
            <a:pPr marL="0" lvl="0" indent="0" algn="l" rtl="0">
              <a:spcBef>
                <a:spcPts val="0"/>
              </a:spcBef>
              <a:spcAft>
                <a:spcPts val="0"/>
              </a:spcAft>
              <a:buClr>
                <a:schemeClr val="lt1"/>
              </a:buClr>
              <a:buSzPts val="4800"/>
              <a:buFont typeface="Century Gothic"/>
              <a:buNone/>
            </a:pPr>
            <a:r>
              <a:rPr lang="en-US" sz="3500">
                <a:solidFill>
                  <a:schemeClr val="lt1"/>
                </a:solidFill>
              </a:rPr>
              <a:t>(Persons with Amyotrophic Lateral Sclerosis)</a:t>
            </a:r>
            <a:endParaRPr sz="3500">
              <a:solidFill>
                <a:schemeClr val="lt1"/>
              </a:solidFill>
            </a:endParaRPr>
          </a:p>
        </p:txBody>
      </p:sp>
      <p:sp>
        <p:nvSpPr>
          <p:cNvPr id="152" name="Google Shape;152;p1"/>
          <p:cNvSpPr txBox="1">
            <a:spLocks noGrp="1"/>
          </p:cNvSpPr>
          <p:nvPr>
            <p:ph type="subTitle" idx="1"/>
          </p:nvPr>
        </p:nvSpPr>
        <p:spPr>
          <a:xfrm>
            <a:off x="866442" y="4777380"/>
            <a:ext cx="6620968" cy="861420"/>
          </a:xfrm>
          <a:prstGeom prst="rect">
            <a:avLst/>
          </a:prstGeom>
          <a:noFill/>
          <a:ln>
            <a:noFill/>
          </a:ln>
        </p:spPr>
        <p:txBody>
          <a:bodyPr spcFirstLastPara="1" wrap="square" lIns="91425" tIns="45700" rIns="91425" bIns="45700" anchor="t" anchorCtr="0">
            <a:normAutofit/>
          </a:bodyPr>
          <a:lstStyle/>
          <a:p>
            <a:pPr marL="0" lvl="0" indent="0" algn="l" rtl="0">
              <a:spcBef>
                <a:spcPts val="1000"/>
              </a:spcBef>
              <a:spcAft>
                <a:spcPts val="0"/>
              </a:spcAft>
              <a:buSzPts val="1600"/>
              <a:buNone/>
            </a:pPr>
            <a:r>
              <a:rPr lang="en-US"/>
              <a:t>UNIVERSITY OF NEW MEXICO HOSPITALS</a:t>
            </a:r>
            <a:endParaRPr/>
          </a:p>
          <a:p>
            <a:pPr marL="0" lvl="0" indent="0" algn="l" rtl="0">
              <a:spcBef>
                <a:spcPts val="1000"/>
              </a:spcBef>
              <a:spcAft>
                <a:spcPts val="0"/>
              </a:spcAft>
              <a:buSzPts val="1600"/>
              <a:buNone/>
            </a:pPr>
            <a:endParaRPr/>
          </a:p>
        </p:txBody>
      </p:sp>
      <p:pic>
        <p:nvPicPr>
          <p:cNvPr id="153" name="Google Shape;153;p1" descr="University of New Mexico Hospital logo"/>
          <p:cNvPicPr preferRelativeResize="0"/>
          <p:nvPr/>
        </p:nvPicPr>
        <p:blipFill rotWithShape="1">
          <a:blip r:embed="rId3">
            <a:alphaModFix/>
          </a:blip>
          <a:srcRect/>
          <a:stretch/>
        </p:blipFill>
        <p:spPr>
          <a:xfrm>
            <a:off x="7954158" y="518269"/>
            <a:ext cx="1177736" cy="87380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4"/>
          <p:cNvSpPr txBox="1">
            <a:spLocks noGrp="1"/>
          </p:cNvSpPr>
          <p:nvPr>
            <p:ph type="title"/>
          </p:nvPr>
        </p:nvSpPr>
        <p:spPr>
          <a:xfrm>
            <a:off x="484710" y="452718"/>
            <a:ext cx="7055380" cy="140053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lt2"/>
              </a:buClr>
              <a:buSzPts val="4200"/>
              <a:buFont typeface="Century Gothic"/>
              <a:buNone/>
            </a:pPr>
            <a:r>
              <a:rPr lang="en-US"/>
              <a:t>Frontotemporal Lobe Dementia (FTLD)</a:t>
            </a:r>
            <a:endParaRPr/>
          </a:p>
        </p:txBody>
      </p:sp>
      <p:sp>
        <p:nvSpPr>
          <p:cNvPr id="217" name="Google Shape;217;p34"/>
          <p:cNvSpPr txBox="1">
            <a:spLocks noGrp="1"/>
          </p:cNvSpPr>
          <p:nvPr>
            <p:ph type="body" idx="1"/>
          </p:nvPr>
        </p:nvSpPr>
        <p:spPr>
          <a:xfrm>
            <a:off x="827700" y="2052925"/>
            <a:ext cx="6711600" cy="4195500"/>
          </a:xfrm>
          <a:prstGeom prst="rect">
            <a:avLst/>
          </a:prstGeom>
          <a:noFill/>
          <a:ln>
            <a:noFill/>
          </a:ln>
        </p:spPr>
        <p:txBody>
          <a:bodyPr spcFirstLastPara="1" wrap="square" lIns="91425" tIns="45700" rIns="91425" bIns="45700" anchor="t" anchorCtr="0">
            <a:normAutofit fontScale="92500" lnSpcReduction="10000"/>
          </a:bodyPr>
          <a:lstStyle/>
          <a:p>
            <a:pPr marL="342906" lvl="0" indent="-335286" algn="l" rtl="0">
              <a:spcBef>
                <a:spcPts val="0"/>
              </a:spcBef>
              <a:spcAft>
                <a:spcPts val="0"/>
              </a:spcAft>
              <a:buSzPct val="80000"/>
              <a:buChar char="►"/>
            </a:pPr>
            <a:r>
              <a:rPr lang="en-US"/>
              <a:t>Behavior: childlike, inappropriate or uncharacteristic, lack of concern for others, increased aggression</a:t>
            </a:r>
            <a:endParaRPr/>
          </a:p>
          <a:p>
            <a:pPr marL="342906" lvl="0" indent="-335286" algn="l" rtl="0">
              <a:spcBef>
                <a:spcPts val="1000"/>
              </a:spcBef>
              <a:spcAft>
                <a:spcPts val="0"/>
              </a:spcAft>
              <a:buSzPct val="80000"/>
              <a:buChar char="►"/>
            </a:pPr>
            <a:r>
              <a:rPr lang="en-US"/>
              <a:t>Eating: begins to prefer sweets or a single type of food, overstuffs, loses table manners</a:t>
            </a:r>
            <a:endParaRPr/>
          </a:p>
          <a:p>
            <a:pPr marL="342906" lvl="0" indent="-335286" algn="l" rtl="0">
              <a:spcBef>
                <a:spcPts val="1000"/>
              </a:spcBef>
              <a:spcAft>
                <a:spcPts val="0"/>
              </a:spcAft>
              <a:buSzPct val="80000"/>
              <a:buChar char="►"/>
            </a:pPr>
            <a:r>
              <a:rPr lang="en-US"/>
              <a:t>Hygiene may become poor</a:t>
            </a:r>
            <a:endParaRPr/>
          </a:p>
          <a:p>
            <a:pPr marL="342906" lvl="0" indent="-335286" algn="l" rtl="0">
              <a:spcBef>
                <a:spcPts val="1000"/>
              </a:spcBef>
              <a:spcAft>
                <a:spcPts val="0"/>
              </a:spcAft>
              <a:buSzPct val="80000"/>
              <a:buChar char="►"/>
            </a:pPr>
            <a:r>
              <a:rPr lang="en-US"/>
              <a:t>Loss of judgment and insight</a:t>
            </a:r>
            <a:endParaRPr/>
          </a:p>
          <a:p>
            <a:pPr marL="342906" lvl="0" indent="-335286" algn="l" rtl="0">
              <a:spcBef>
                <a:spcPts val="1000"/>
              </a:spcBef>
              <a:spcAft>
                <a:spcPts val="0"/>
              </a:spcAft>
              <a:buSzPct val="80000"/>
              <a:buChar char="►"/>
            </a:pPr>
            <a:r>
              <a:rPr lang="en-US"/>
              <a:t>Inability to shift focus</a:t>
            </a:r>
            <a:endParaRPr/>
          </a:p>
          <a:p>
            <a:pPr marL="342906" lvl="0" indent="-335286" algn="l" rtl="0">
              <a:spcBef>
                <a:spcPts val="1000"/>
              </a:spcBef>
              <a:spcAft>
                <a:spcPts val="0"/>
              </a:spcAft>
              <a:buSzPct val="80000"/>
              <a:buChar char="►"/>
            </a:pPr>
            <a:r>
              <a:rPr lang="en-US"/>
              <a:t>Language difficulties: Inability to follow instructions, reduced ability to answer yes/no questions, anomia, spelling and grammar difficulties</a:t>
            </a:r>
            <a:endParaRPr/>
          </a:p>
          <a:p>
            <a:pPr marL="68580" lvl="0" indent="0" algn="l" rtl="0">
              <a:spcBef>
                <a:spcPts val="1000"/>
              </a:spcBef>
              <a:spcAft>
                <a:spcPts val="0"/>
              </a:spcAft>
              <a:buSzPct val="80000"/>
              <a:buNone/>
            </a:pPr>
            <a:endParaRPr/>
          </a:p>
          <a:p>
            <a:pPr marL="342906" lvl="0" indent="-241306" algn="l" rtl="0">
              <a:spcBef>
                <a:spcPts val="1000"/>
              </a:spcBef>
              <a:spcAft>
                <a:spcPts val="0"/>
              </a:spcAft>
              <a:buSzPct val="80000"/>
              <a:buNone/>
            </a:pPr>
            <a:endParaRPr/>
          </a:p>
        </p:txBody>
      </p:sp>
      <p:pic>
        <p:nvPicPr>
          <p:cNvPr id="218" name="Google Shape;218;p34" descr="University of New Mexico Hospital logo"/>
          <p:cNvPicPr preferRelativeResize="0"/>
          <p:nvPr/>
        </p:nvPicPr>
        <p:blipFill rotWithShape="1">
          <a:blip r:embed="rId3">
            <a:alphaModFix/>
          </a:blip>
          <a:srcRect/>
          <a:stretch/>
        </p:blipFill>
        <p:spPr>
          <a:xfrm>
            <a:off x="7954158" y="518269"/>
            <a:ext cx="1177736" cy="87380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6"/>
          <p:cNvSpPr txBox="1">
            <a:spLocks noGrp="1"/>
          </p:cNvSpPr>
          <p:nvPr>
            <p:ph type="title"/>
          </p:nvPr>
        </p:nvSpPr>
        <p:spPr>
          <a:xfrm>
            <a:off x="484710" y="452718"/>
            <a:ext cx="7055380"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Pseudobulbar Affect</a:t>
            </a:r>
            <a:endParaRPr/>
          </a:p>
        </p:txBody>
      </p:sp>
      <p:sp>
        <p:nvSpPr>
          <p:cNvPr id="224" name="Google Shape;224;p36"/>
          <p:cNvSpPr txBox="1">
            <a:spLocks noGrp="1"/>
          </p:cNvSpPr>
          <p:nvPr>
            <p:ph type="body" idx="1"/>
          </p:nvPr>
        </p:nvSpPr>
        <p:spPr>
          <a:xfrm>
            <a:off x="827700" y="1537199"/>
            <a:ext cx="6711600" cy="4711200"/>
          </a:xfrm>
          <a:prstGeom prst="rect">
            <a:avLst/>
          </a:prstGeom>
          <a:noFill/>
          <a:ln>
            <a:noFill/>
          </a:ln>
        </p:spPr>
        <p:txBody>
          <a:bodyPr spcFirstLastPara="1" wrap="square" lIns="91425" tIns="45700" rIns="91425" bIns="45700" anchor="t" anchorCtr="0">
            <a:normAutofit/>
          </a:bodyPr>
          <a:lstStyle/>
          <a:p>
            <a:pPr marL="342906" lvl="0" indent="-342906" algn="l" rtl="0">
              <a:spcBef>
                <a:spcPts val="0"/>
              </a:spcBef>
              <a:spcAft>
                <a:spcPts val="0"/>
              </a:spcAft>
              <a:buSzPts val="1600"/>
              <a:buChar char="►"/>
            </a:pPr>
            <a:r>
              <a:rPr lang="en-US"/>
              <a:t>Unexpected and uncontrollable laughing or crying spells</a:t>
            </a:r>
            <a:endParaRPr/>
          </a:p>
          <a:p>
            <a:pPr marL="342906" lvl="0" indent="-342906" algn="l" rtl="0">
              <a:spcBef>
                <a:spcPts val="1000"/>
              </a:spcBef>
              <a:spcAft>
                <a:spcPts val="0"/>
              </a:spcAft>
              <a:buSzPts val="1600"/>
              <a:buChar char="►"/>
            </a:pPr>
            <a:r>
              <a:rPr lang="en-US"/>
              <a:t>Emotional mismatch</a:t>
            </a:r>
            <a:endParaRPr/>
          </a:p>
          <a:p>
            <a:pPr marL="342906" lvl="0" indent="-342906" algn="l" rtl="0">
              <a:spcBef>
                <a:spcPts val="1000"/>
              </a:spcBef>
              <a:spcAft>
                <a:spcPts val="0"/>
              </a:spcAft>
              <a:buSzPts val="1600"/>
              <a:buChar char="►"/>
            </a:pPr>
            <a:r>
              <a:rPr lang="en-US"/>
              <a:t>Emotional incontinence </a:t>
            </a:r>
            <a:endParaRPr/>
          </a:p>
          <a:p>
            <a:pPr marL="742962" lvl="1" indent="-285755" algn="l" rtl="0">
              <a:spcBef>
                <a:spcPts val="1000"/>
              </a:spcBef>
              <a:spcAft>
                <a:spcPts val="0"/>
              </a:spcAft>
              <a:buSzPts val="1440"/>
              <a:buChar char="►"/>
            </a:pPr>
            <a:r>
              <a:rPr lang="en-US"/>
              <a:t>Expressed emotion may be more exaggerated than what the person is actually feeling</a:t>
            </a:r>
            <a:endParaRPr/>
          </a:p>
          <a:p>
            <a:pPr marL="342906" lvl="0" indent="-342906" algn="l" rtl="0">
              <a:spcBef>
                <a:spcPts val="1000"/>
              </a:spcBef>
              <a:spcAft>
                <a:spcPts val="0"/>
              </a:spcAft>
              <a:buSzPts val="1600"/>
              <a:buChar char="►"/>
            </a:pPr>
            <a:r>
              <a:rPr lang="en-US"/>
              <a:t>Can occur with or without cognitive or behavioral changes</a:t>
            </a:r>
            <a:endParaRPr/>
          </a:p>
          <a:p>
            <a:pPr marL="342906" lvl="0" indent="-342906" algn="l" rtl="0">
              <a:spcBef>
                <a:spcPts val="1000"/>
              </a:spcBef>
              <a:spcAft>
                <a:spcPts val="0"/>
              </a:spcAft>
              <a:buSzPts val="1600"/>
              <a:buChar char="►"/>
            </a:pPr>
            <a:r>
              <a:rPr lang="en-US"/>
              <a:t>Provider can treat with medication</a:t>
            </a:r>
            <a:endParaRPr/>
          </a:p>
          <a:p>
            <a:pPr marL="742962" lvl="1" indent="-285755" algn="l" rtl="0">
              <a:spcBef>
                <a:spcPts val="1000"/>
              </a:spcBef>
              <a:spcAft>
                <a:spcPts val="0"/>
              </a:spcAft>
              <a:buSzPts val="1440"/>
              <a:buChar char="►"/>
            </a:pPr>
            <a:r>
              <a:rPr lang="en-US"/>
              <a:t>Side effects of medication</a:t>
            </a:r>
            <a:endParaRPr/>
          </a:p>
          <a:p>
            <a:pPr marL="342906" lvl="0" indent="-241306" algn="l" rtl="0">
              <a:spcBef>
                <a:spcPts val="1000"/>
              </a:spcBef>
              <a:spcAft>
                <a:spcPts val="0"/>
              </a:spcAft>
              <a:buSzPts val="1600"/>
              <a:buNone/>
            </a:pPr>
            <a:endParaRPr/>
          </a:p>
        </p:txBody>
      </p:sp>
      <p:pic>
        <p:nvPicPr>
          <p:cNvPr id="225" name="Google Shape;225;p36" descr="University of New Mexico Hospital logo"/>
          <p:cNvPicPr preferRelativeResize="0"/>
          <p:nvPr/>
        </p:nvPicPr>
        <p:blipFill rotWithShape="1">
          <a:blip r:embed="rId3">
            <a:alphaModFix/>
          </a:blip>
          <a:srcRect/>
          <a:stretch/>
        </p:blipFill>
        <p:spPr>
          <a:xfrm>
            <a:off x="7954158" y="518269"/>
            <a:ext cx="1177736" cy="87380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g382ff056f41_2_88"/>
          <p:cNvSpPr txBox="1">
            <a:spLocks noGrp="1"/>
          </p:cNvSpPr>
          <p:nvPr>
            <p:ph type="title"/>
          </p:nvPr>
        </p:nvSpPr>
        <p:spPr>
          <a:xfrm>
            <a:off x="484710" y="452718"/>
            <a:ext cx="7055400" cy="1400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Impacts on performance</a:t>
            </a:r>
            <a:endParaRPr/>
          </a:p>
        </p:txBody>
      </p:sp>
      <p:sp>
        <p:nvSpPr>
          <p:cNvPr id="231" name="Google Shape;231;g382ff056f41_2_88"/>
          <p:cNvSpPr txBox="1">
            <a:spLocks noGrp="1"/>
          </p:cNvSpPr>
          <p:nvPr>
            <p:ph type="body" idx="1"/>
          </p:nvPr>
        </p:nvSpPr>
        <p:spPr>
          <a:xfrm>
            <a:off x="827700" y="1735200"/>
            <a:ext cx="6711600" cy="451320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90000"/>
              </a:lnSpc>
              <a:spcBef>
                <a:spcPts val="0"/>
              </a:spcBef>
              <a:spcAft>
                <a:spcPts val="0"/>
              </a:spcAft>
              <a:buClr>
                <a:schemeClr val="dk1"/>
              </a:buClr>
              <a:buSzPct val="140000"/>
              <a:buNone/>
            </a:pPr>
            <a:r>
              <a:rPr lang="en-US"/>
              <a:t>Weakening muscles affect all aspects of daily life</a:t>
            </a:r>
            <a:endParaRPr/>
          </a:p>
          <a:p>
            <a:pPr marL="0" lvl="0" indent="0" algn="l" rtl="0">
              <a:lnSpc>
                <a:spcPct val="90000"/>
              </a:lnSpc>
              <a:spcBef>
                <a:spcPts val="1000"/>
              </a:spcBef>
              <a:spcAft>
                <a:spcPts val="0"/>
              </a:spcAft>
              <a:buClr>
                <a:schemeClr val="dk1"/>
              </a:buClr>
              <a:buSzPct val="100000"/>
              <a:buNone/>
            </a:pPr>
            <a:endParaRPr sz="1200"/>
          </a:p>
          <a:p>
            <a:pPr marL="228600" lvl="0" indent="-228600" algn="l" rtl="0">
              <a:lnSpc>
                <a:spcPct val="90000"/>
              </a:lnSpc>
              <a:spcBef>
                <a:spcPts val="1000"/>
              </a:spcBef>
              <a:spcAft>
                <a:spcPts val="0"/>
              </a:spcAft>
              <a:buClr>
                <a:srgbClr val="4CB9C3"/>
              </a:buClr>
              <a:buSzPct val="100000"/>
              <a:buChar char="►"/>
            </a:pPr>
            <a:r>
              <a:rPr lang="en-US" sz="2800"/>
              <a:t>Balance</a:t>
            </a:r>
            <a:endParaRPr/>
          </a:p>
          <a:p>
            <a:pPr marL="228600" lvl="0" indent="-228600" algn="l" rtl="0">
              <a:lnSpc>
                <a:spcPct val="90000"/>
              </a:lnSpc>
              <a:spcBef>
                <a:spcPts val="1000"/>
              </a:spcBef>
              <a:spcAft>
                <a:spcPts val="0"/>
              </a:spcAft>
              <a:buClr>
                <a:srgbClr val="4CB9C3"/>
              </a:buClr>
              <a:buSzPct val="100000"/>
              <a:buChar char="►"/>
            </a:pPr>
            <a:r>
              <a:rPr lang="en-US" sz="2800"/>
              <a:t>Strength</a:t>
            </a:r>
            <a:endParaRPr/>
          </a:p>
          <a:p>
            <a:pPr marL="228600" lvl="0" indent="-228600" algn="l" rtl="0">
              <a:lnSpc>
                <a:spcPct val="90000"/>
              </a:lnSpc>
              <a:spcBef>
                <a:spcPts val="1000"/>
              </a:spcBef>
              <a:spcAft>
                <a:spcPts val="0"/>
              </a:spcAft>
              <a:buClr>
                <a:srgbClr val="4CB9C3"/>
              </a:buClr>
              <a:buSzPct val="100000"/>
              <a:buChar char="►"/>
            </a:pPr>
            <a:r>
              <a:rPr lang="en-US" sz="2800"/>
              <a:t>Range of Motion </a:t>
            </a:r>
            <a:endParaRPr/>
          </a:p>
          <a:p>
            <a:pPr marL="228600" lvl="0" indent="-228600" algn="l" rtl="0">
              <a:lnSpc>
                <a:spcPct val="90000"/>
              </a:lnSpc>
              <a:spcBef>
                <a:spcPts val="1000"/>
              </a:spcBef>
              <a:spcAft>
                <a:spcPts val="0"/>
              </a:spcAft>
              <a:buClr>
                <a:srgbClr val="4CB9C3"/>
              </a:buClr>
              <a:buSzPct val="100000"/>
              <a:buChar char="►"/>
            </a:pPr>
            <a:r>
              <a:rPr lang="en-US" sz="2800"/>
              <a:t>Movement</a:t>
            </a:r>
            <a:endParaRPr sz="2800"/>
          </a:p>
          <a:p>
            <a:pPr marL="228600" lvl="0" indent="-228600" algn="l" rtl="0">
              <a:lnSpc>
                <a:spcPct val="90000"/>
              </a:lnSpc>
              <a:spcBef>
                <a:spcPts val="1000"/>
              </a:spcBef>
              <a:spcAft>
                <a:spcPts val="0"/>
              </a:spcAft>
              <a:buClr>
                <a:srgbClr val="4CB9C3"/>
              </a:buClr>
              <a:buSzPct val="100000"/>
              <a:buChar char="►"/>
            </a:pPr>
            <a:r>
              <a:rPr lang="en-US" sz="2800"/>
              <a:t>Energy levels/fatigue</a:t>
            </a:r>
            <a:endParaRPr/>
          </a:p>
          <a:p>
            <a:pPr marL="228600" lvl="0" indent="-228600" algn="l" rtl="0">
              <a:lnSpc>
                <a:spcPct val="90000"/>
              </a:lnSpc>
              <a:spcBef>
                <a:spcPts val="1000"/>
              </a:spcBef>
              <a:spcAft>
                <a:spcPts val="0"/>
              </a:spcAft>
              <a:buClr>
                <a:srgbClr val="4CB9C3"/>
              </a:buClr>
              <a:buSzPct val="100000"/>
              <a:buChar char="►"/>
            </a:pPr>
            <a:r>
              <a:rPr lang="en-US" sz="2800"/>
              <a:t>Eating/drinking </a:t>
            </a:r>
            <a:endParaRPr/>
          </a:p>
          <a:p>
            <a:pPr marL="228600" lvl="0" indent="-228600" algn="l" rtl="0">
              <a:lnSpc>
                <a:spcPct val="90000"/>
              </a:lnSpc>
              <a:spcBef>
                <a:spcPts val="1000"/>
              </a:spcBef>
              <a:spcAft>
                <a:spcPts val="0"/>
              </a:spcAft>
              <a:buClr>
                <a:srgbClr val="4CB9C3"/>
              </a:buClr>
              <a:buSzPct val="100000"/>
              <a:buChar char="►"/>
            </a:pPr>
            <a:r>
              <a:rPr lang="en-US" sz="2800"/>
              <a:t>Communication/directing care</a:t>
            </a:r>
            <a:endParaRPr/>
          </a:p>
          <a:p>
            <a:pPr marL="228600" lvl="0" indent="-228600" algn="l" rtl="0">
              <a:lnSpc>
                <a:spcPct val="90000"/>
              </a:lnSpc>
              <a:spcBef>
                <a:spcPts val="1000"/>
              </a:spcBef>
              <a:spcAft>
                <a:spcPts val="0"/>
              </a:spcAft>
              <a:buClr>
                <a:srgbClr val="4CB9C3"/>
              </a:buClr>
              <a:buSzPct val="100000"/>
              <a:buChar char="►"/>
            </a:pPr>
            <a:r>
              <a:rPr lang="en-US" sz="2800"/>
              <a:t>Cognitive function </a:t>
            </a:r>
            <a:endParaRPr/>
          </a:p>
          <a:p>
            <a:pPr marL="228600" lvl="0" indent="-228600" algn="l" rtl="0">
              <a:lnSpc>
                <a:spcPct val="90000"/>
              </a:lnSpc>
              <a:spcBef>
                <a:spcPts val="1000"/>
              </a:spcBef>
              <a:spcAft>
                <a:spcPts val="0"/>
              </a:spcAft>
              <a:buClr>
                <a:srgbClr val="4CB9C3"/>
              </a:buClr>
              <a:buSzPct val="100000"/>
              <a:buChar char="►"/>
            </a:pPr>
            <a:r>
              <a:rPr lang="en-US" sz="2800"/>
              <a:t>Pain/comfort levels (stiffness, muscle cramps)</a:t>
            </a:r>
            <a:endParaRPr/>
          </a:p>
          <a:p>
            <a:pPr marL="228600" lvl="0" indent="-228600" algn="l" rtl="0">
              <a:lnSpc>
                <a:spcPct val="90000"/>
              </a:lnSpc>
              <a:spcBef>
                <a:spcPts val="1000"/>
              </a:spcBef>
              <a:spcAft>
                <a:spcPts val="0"/>
              </a:spcAft>
              <a:buClr>
                <a:srgbClr val="4CB9C3"/>
              </a:buClr>
              <a:buSzPct val="100000"/>
              <a:buChar char="►"/>
            </a:pPr>
            <a:r>
              <a:rPr lang="en-US" sz="2800"/>
              <a:t>Breathing </a:t>
            </a:r>
            <a:endParaRPr/>
          </a:p>
          <a:p>
            <a:pPr marL="228600" lvl="0" indent="-90804" algn="l" rtl="0">
              <a:lnSpc>
                <a:spcPct val="90000"/>
              </a:lnSpc>
              <a:spcBef>
                <a:spcPts val="1000"/>
              </a:spcBef>
              <a:spcAft>
                <a:spcPts val="0"/>
              </a:spcAft>
              <a:buClr>
                <a:schemeClr val="dk1"/>
              </a:buClr>
              <a:buSzPct val="140000"/>
              <a:buNone/>
            </a:pPr>
            <a:endParaRPr/>
          </a:p>
        </p:txBody>
      </p:sp>
      <p:pic>
        <p:nvPicPr>
          <p:cNvPr id="232" name="Google Shape;232;g382ff056f41_2_88" descr="Picture 1"/>
          <p:cNvPicPr preferRelativeResize="0"/>
          <p:nvPr/>
        </p:nvPicPr>
        <p:blipFill rotWithShape="1">
          <a:blip r:embed="rId3">
            <a:alphaModFix/>
          </a:blip>
          <a:srcRect l="17317" r="23770"/>
          <a:stretch/>
        </p:blipFill>
        <p:spPr>
          <a:xfrm>
            <a:off x="6006151" y="1998412"/>
            <a:ext cx="2669425" cy="28611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1"/>
          <p:cNvSpPr txBox="1">
            <a:spLocks noGrp="1"/>
          </p:cNvSpPr>
          <p:nvPr>
            <p:ph type="title"/>
          </p:nvPr>
        </p:nvSpPr>
        <p:spPr>
          <a:xfrm>
            <a:off x="484710" y="452718"/>
            <a:ext cx="7055380"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Prognostic Factors</a:t>
            </a:r>
            <a:endParaRPr/>
          </a:p>
        </p:txBody>
      </p:sp>
      <p:sp>
        <p:nvSpPr>
          <p:cNvPr id="238" name="Google Shape;238;p31"/>
          <p:cNvSpPr txBox="1">
            <a:spLocks noGrp="1"/>
          </p:cNvSpPr>
          <p:nvPr>
            <p:ph type="body" idx="1"/>
          </p:nvPr>
        </p:nvSpPr>
        <p:spPr>
          <a:xfrm>
            <a:off x="827700" y="1537199"/>
            <a:ext cx="6711600" cy="4711200"/>
          </a:xfrm>
          <a:prstGeom prst="rect">
            <a:avLst/>
          </a:prstGeom>
          <a:noFill/>
          <a:ln>
            <a:noFill/>
          </a:ln>
        </p:spPr>
        <p:txBody>
          <a:bodyPr spcFirstLastPara="1" wrap="square" lIns="91425" tIns="45700" rIns="91425" bIns="45700" anchor="t" anchorCtr="0">
            <a:normAutofit/>
          </a:bodyPr>
          <a:lstStyle/>
          <a:p>
            <a:pPr marL="342906" lvl="0" indent="-342906" algn="l" rtl="0">
              <a:spcBef>
                <a:spcPts val="0"/>
              </a:spcBef>
              <a:spcAft>
                <a:spcPts val="0"/>
              </a:spcAft>
              <a:buSzPts val="1600"/>
              <a:buChar char="►"/>
            </a:pPr>
            <a:r>
              <a:rPr lang="en-US"/>
              <a:t>Shorter survival times if the following are present at time of diagnosis:</a:t>
            </a:r>
            <a:endParaRPr/>
          </a:p>
          <a:p>
            <a:pPr marL="742962" lvl="1" indent="-285755" algn="l" rtl="0">
              <a:spcBef>
                <a:spcPts val="1000"/>
              </a:spcBef>
              <a:spcAft>
                <a:spcPts val="0"/>
              </a:spcAft>
              <a:buSzPts val="1440"/>
              <a:buChar char="►"/>
            </a:pPr>
            <a:r>
              <a:rPr lang="en-US"/>
              <a:t>Speech and swallowing problems</a:t>
            </a:r>
            <a:endParaRPr/>
          </a:p>
          <a:p>
            <a:pPr marL="742962" lvl="1" indent="-285755" algn="l" rtl="0">
              <a:spcBef>
                <a:spcPts val="1000"/>
              </a:spcBef>
              <a:spcAft>
                <a:spcPts val="0"/>
              </a:spcAft>
              <a:buSzPts val="1440"/>
              <a:buChar char="►"/>
            </a:pPr>
            <a:r>
              <a:rPr lang="en-US"/>
              <a:t>Weight Loss</a:t>
            </a:r>
            <a:endParaRPr/>
          </a:p>
          <a:p>
            <a:pPr marL="742962" lvl="1" indent="-285755" algn="l" rtl="0">
              <a:spcBef>
                <a:spcPts val="1000"/>
              </a:spcBef>
              <a:spcAft>
                <a:spcPts val="0"/>
              </a:spcAft>
              <a:buSzPts val="1440"/>
              <a:buChar char="►"/>
            </a:pPr>
            <a:r>
              <a:rPr lang="en-US"/>
              <a:t>Poor respiratory function</a:t>
            </a:r>
            <a:endParaRPr/>
          </a:p>
          <a:p>
            <a:pPr marL="742962" lvl="1" indent="-285755" algn="l" rtl="0">
              <a:spcBef>
                <a:spcPts val="1000"/>
              </a:spcBef>
              <a:spcAft>
                <a:spcPts val="0"/>
              </a:spcAft>
              <a:buSzPts val="1440"/>
              <a:buChar char="►"/>
            </a:pPr>
            <a:r>
              <a:rPr lang="en-US"/>
              <a:t>Older age</a:t>
            </a:r>
            <a:endParaRPr/>
          </a:p>
          <a:p>
            <a:pPr marL="742962" lvl="1" indent="-285755" algn="l" rtl="0">
              <a:spcBef>
                <a:spcPts val="1000"/>
              </a:spcBef>
              <a:spcAft>
                <a:spcPts val="0"/>
              </a:spcAft>
              <a:buSzPts val="1440"/>
              <a:buChar char="►"/>
            </a:pPr>
            <a:r>
              <a:rPr lang="en-US"/>
              <a:t>Cognitive/behavioral changes (significant)</a:t>
            </a:r>
            <a:endParaRPr/>
          </a:p>
          <a:p>
            <a:pPr marL="742962" lvl="1" indent="-285755" algn="l" rtl="0">
              <a:spcBef>
                <a:spcPts val="1000"/>
              </a:spcBef>
              <a:spcAft>
                <a:spcPts val="0"/>
              </a:spcAft>
              <a:buSzPts val="1440"/>
              <a:buChar char="►"/>
            </a:pPr>
            <a:r>
              <a:rPr lang="en-US"/>
              <a:t>Shorter time from first presentation to time of diagnosis</a:t>
            </a:r>
            <a:endParaRPr/>
          </a:p>
          <a:p>
            <a:pPr marL="742962" lvl="1" indent="-285755" algn="l" rtl="0">
              <a:spcBef>
                <a:spcPts val="1000"/>
              </a:spcBef>
              <a:spcAft>
                <a:spcPts val="0"/>
              </a:spcAft>
              <a:buSzPts val="1440"/>
              <a:buChar char="►"/>
            </a:pPr>
            <a:r>
              <a:rPr lang="en-US"/>
              <a:t>Lower scores on the ALS Functional Rating Scale (ALSFRS)</a:t>
            </a:r>
            <a:endParaRPr/>
          </a:p>
        </p:txBody>
      </p:sp>
      <p:pic>
        <p:nvPicPr>
          <p:cNvPr id="239" name="Google Shape;239;p31" descr="University of New Mexico Hospital logo"/>
          <p:cNvPicPr preferRelativeResize="0"/>
          <p:nvPr/>
        </p:nvPicPr>
        <p:blipFill rotWithShape="1">
          <a:blip r:embed="rId3">
            <a:alphaModFix/>
          </a:blip>
          <a:srcRect/>
          <a:stretch/>
        </p:blipFill>
        <p:spPr>
          <a:xfrm>
            <a:off x="7954158" y="518269"/>
            <a:ext cx="1177736" cy="87380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0"/>
          <p:cNvSpPr txBox="1">
            <a:spLocks noGrp="1"/>
          </p:cNvSpPr>
          <p:nvPr>
            <p:ph type="title"/>
          </p:nvPr>
        </p:nvSpPr>
        <p:spPr>
          <a:xfrm>
            <a:off x="484710" y="452718"/>
            <a:ext cx="7055380"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Progressive</a:t>
            </a:r>
            <a:endParaRPr/>
          </a:p>
        </p:txBody>
      </p:sp>
      <p:sp>
        <p:nvSpPr>
          <p:cNvPr id="245" name="Google Shape;245;p30"/>
          <p:cNvSpPr txBox="1">
            <a:spLocks noGrp="1"/>
          </p:cNvSpPr>
          <p:nvPr>
            <p:ph type="body" idx="1"/>
          </p:nvPr>
        </p:nvSpPr>
        <p:spPr>
          <a:xfrm>
            <a:off x="827700" y="1537199"/>
            <a:ext cx="6711600" cy="4711200"/>
          </a:xfrm>
          <a:prstGeom prst="rect">
            <a:avLst/>
          </a:prstGeom>
          <a:noFill/>
          <a:ln>
            <a:noFill/>
          </a:ln>
        </p:spPr>
        <p:txBody>
          <a:bodyPr spcFirstLastPara="1" wrap="square" lIns="91425" tIns="45700" rIns="91425" bIns="45700" anchor="t" anchorCtr="0">
            <a:normAutofit/>
          </a:bodyPr>
          <a:lstStyle/>
          <a:p>
            <a:pPr marL="342906" lvl="0" indent="-342906" algn="l" rtl="0">
              <a:spcBef>
                <a:spcPts val="0"/>
              </a:spcBef>
              <a:spcAft>
                <a:spcPts val="0"/>
              </a:spcAft>
              <a:buSzPts val="1600"/>
              <a:buChar char="►"/>
            </a:pPr>
            <a:r>
              <a:rPr lang="en-US"/>
              <a:t>Bulbar onset can present with limb symptoms over time</a:t>
            </a:r>
            <a:endParaRPr/>
          </a:p>
          <a:p>
            <a:pPr marL="342906" lvl="0" indent="0" algn="l" rtl="0">
              <a:spcBef>
                <a:spcPts val="0"/>
              </a:spcBef>
              <a:spcAft>
                <a:spcPts val="0"/>
              </a:spcAft>
              <a:buNone/>
            </a:pPr>
            <a:endParaRPr/>
          </a:p>
          <a:p>
            <a:pPr marL="342906" lvl="0" indent="-342906" algn="l" rtl="0">
              <a:spcBef>
                <a:spcPts val="1000"/>
              </a:spcBef>
              <a:spcAft>
                <a:spcPts val="0"/>
              </a:spcAft>
              <a:buSzPts val="1600"/>
              <a:buChar char="►"/>
            </a:pPr>
            <a:r>
              <a:rPr lang="en-US"/>
              <a:t>Limb onset can present with bulbar symptoms over time</a:t>
            </a:r>
            <a:endParaRPr/>
          </a:p>
          <a:p>
            <a:pPr marL="342906" lvl="0" indent="0" algn="l" rtl="0">
              <a:spcBef>
                <a:spcPts val="1000"/>
              </a:spcBef>
              <a:spcAft>
                <a:spcPts val="0"/>
              </a:spcAft>
              <a:buNone/>
            </a:pPr>
            <a:endParaRPr/>
          </a:p>
          <a:p>
            <a:pPr marL="342906" lvl="0" indent="-342906" algn="l" rtl="0">
              <a:spcBef>
                <a:spcPts val="1000"/>
              </a:spcBef>
              <a:spcAft>
                <a:spcPts val="0"/>
              </a:spcAft>
              <a:buSzPts val="1600"/>
              <a:buChar char="►"/>
            </a:pPr>
            <a:r>
              <a:rPr lang="en-US"/>
              <a:t>If a muscle is affected, typically function will get worse over time until total function is lost</a:t>
            </a:r>
            <a:endParaRPr/>
          </a:p>
          <a:p>
            <a:pPr marL="68580" lvl="0" indent="0" algn="l" rtl="0">
              <a:spcBef>
                <a:spcPts val="1000"/>
              </a:spcBef>
              <a:spcAft>
                <a:spcPts val="0"/>
              </a:spcAft>
              <a:buSzPts val="1600"/>
              <a:buNone/>
            </a:pPr>
            <a:endParaRPr/>
          </a:p>
        </p:txBody>
      </p:sp>
      <p:pic>
        <p:nvPicPr>
          <p:cNvPr id="246" name="Google Shape;246;p30" descr="University of New Mexico Hospital logo"/>
          <p:cNvPicPr preferRelativeResize="0"/>
          <p:nvPr/>
        </p:nvPicPr>
        <p:blipFill rotWithShape="1">
          <a:blip r:embed="rId3">
            <a:alphaModFix/>
          </a:blip>
          <a:srcRect/>
          <a:stretch/>
        </p:blipFill>
        <p:spPr>
          <a:xfrm>
            <a:off x="7954158" y="518269"/>
            <a:ext cx="1177736" cy="87380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g379c979b282_0_37"/>
          <p:cNvSpPr txBox="1">
            <a:spLocks noGrp="1"/>
          </p:cNvSpPr>
          <p:nvPr>
            <p:ph type="title"/>
          </p:nvPr>
        </p:nvSpPr>
        <p:spPr>
          <a:xfrm>
            <a:off x="484710" y="452718"/>
            <a:ext cx="7055400" cy="1400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General OT / SLP Roles</a:t>
            </a:r>
            <a:endParaRPr/>
          </a:p>
        </p:txBody>
      </p:sp>
      <p:sp>
        <p:nvSpPr>
          <p:cNvPr id="252" name="Google Shape;252;g379c979b282_0_37"/>
          <p:cNvSpPr txBox="1">
            <a:spLocks noGrp="1"/>
          </p:cNvSpPr>
          <p:nvPr>
            <p:ph type="body" idx="1"/>
          </p:nvPr>
        </p:nvSpPr>
        <p:spPr>
          <a:xfrm>
            <a:off x="827700" y="1645200"/>
            <a:ext cx="6711600" cy="4603200"/>
          </a:xfrm>
          <a:prstGeom prst="rect">
            <a:avLst/>
          </a:prstGeom>
          <a:noFill/>
          <a:ln>
            <a:noFill/>
          </a:ln>
        </p:spPr>
        <p:txBody>
          <a:bodyPr spcFirstLastPara="1" wrap="square" lIns="91425" tIns="45700" rIns="91425" bIns="45700" anchor="t" anchorCtr="0">
            <a:normAutofit/>
          </a:bodyPr>
          <a:lstStyle/>
          <a:p>
            <a:pPr marL="342906" lvl="0" indent="-342906" algn="l" rtl="0">
              <a:spcBef>
                <a:spcPts val="0"/>
              </a:spcBef>
              <a:spcAft>
                <a:spcPts val="0"/>
              </a:spcAft>
              <a:buSzPts val="1600"/>
              <a:buChar char="►"/>
            </a:pPr>
            <a:r>
              <a:rPr lang="en-US"/>
              <a:t>We have the unique role of providing support to pALS and cALS across a wide spectrum of function</a:t>
            </a:r>
            <a:endParaRPr/>
          </a:p>
          <a:p>
            <a:pPr marL="342906" lvl="0" indent="0" algn="l" rtl="0">
              <a:spcBef>
                <a:spcPts val="0"/>
              </a:spcBef>
              <a:spcAft>
                <a:spcPts val="0"/>
              </a:spcAft>
              <a:buNone/>
            </a:pPr>
            <a:endParaRPr/>
          </a:p>
          <a:p>
            <a:pPr marL="342906" lvl="0" indent="-342906" algn="l" rtl="0">
              <a:spcBef>
                <a:spcPts val="0"/>
              </a:spcBef>
              <a:spcAft>
                <a:spcPts val="0"/>
              </a:spcAft>
              <a:buSzPts val="1600"/>
              <a:buChar char="►"/>
            </a:pPr>
            <a:r>
              <a:rPr lang="en-US"/>
              <a:t>Assess changing level of function</a:t>
            </a:r>
            <a:endParaRPr/>
          </a:p>
          <a:p>
            <a:pPr marL="742961" lvl="0" indent="0" algn="l" rtl="0">
              <a:spcBef>
                <a:spcPts val="0"/>
              </a:spcBef>
              <a:spcAft>
                <a:spcPts val="0"/>
              </a:spcAft>
              <a:buNone/>
            </a:pPr>
            <a:endParaRPr/>
          </a:p>
          <a:p>
            <a:pPr marL="342906" lvl="0" indent="-332746" algn="l" rtl="0">
              <a:spcBef>
                <a:spcPts val="0"/>
              </a:spcBef>
              <a:spcAft>
                <a:spcPts val="0"/>
              </a:spcAft>
              <a:buSzPts val="1440"/>
              <a:buChar char="►"/>
            </a:pPr>
            <a:r>
              <a:rPr lang="en-US"/>
              <a:t>Make recommendations:</a:t>
            </a:r>
            <a:endParaRPr/>
          </a:p>
          <a:p>
            <a:pPr marL="742961" lvl="1" indent="-285753" algn="l" rtl="0">
              <a:spcBef>
                <a:spcPts val="0"/>
              </a:spcBef>
              <a:spcAft>
                <a:spcPts val="0"/>
              </a:spcAft>
              <a:buSzPts val="1440"/>
              <a:buChar char="►"/>
            </a:pPr>
            <a:r>
              <a:rPr lang="en-US"/>
              <a:t>Adaptive equipment/assistive technology</a:t>
            </a:r>
            <a:endParaRPr/>
          </a:p>
          <a:p>
            <a:pPr marL="742961" lvl="1" indent="-285753" algn="l" rtl="0">
              <a:spcBef>
                <a:spcPts val="0"/>
              </a:spcBef>
              <a:spcAft>
                <a:spcPts val="0"/>
              </a:spcAft>
              <a:buSzPts val="1440"/>
              <a:buChar char="►"/>
            </a:pPr>
            <a:r>
              <a:rPr lang="en-US"/>
              <a:t>Adaptive/compensatory strategies </a:t>
            </a:r>
            <a:endParaRPr/>
          </a:p>
          <a:p>
            <a:pPr marL="742961" lvl="1" indent="-285753" algn="l" rtl="0">
              <a:spcBef>
                <a:spcPts val="0"/>
              </a:spcBef>
              <a:spcAft>
                <a:spcPts val="0"/>
              </a:spcAft>
              <a:buSzPts val="1440"/>
              <a:buChar char="►"/>
            </a:pPr>
            <a:r>
              <a:rPr lang="en-US"/>
              <a:t>Energy conservation strategies</a:t>
            </a:r>
            <a:endParaRPr/>
          </a:p>
          <a:p>
            <a:pPr marL="742961" lvl="1" indent="-285753" algn="l" rtl="0">
              <a:spcBef>
                <a:spcPts val="0"/>
              </a:spcBef>
              <a:spcAft>
                <a:spcPts val="0"/>
              </a:spcAft>
              <a:buSzPts val="1440"/>
              <a:buChar char="►"/>
            </a:pPr>
            <a:r>
              <a:rPr lang="en-US"/>
              <a:t>pALS/cALS training </a:t>
            </a:r>
            <a:endParaRPr/>
          </a:p>
          <a:p>
            <a:pPr marL="742961" lvl="1" indent="-285753" algn="l" rtl="0">
              <a:spcBef>
                <a:spcPts val="0"/>
              </a:spcBef>
              <a:spcAft>
                <a:spcPts val="0"/>
              </a:spcAft>
              <a:buSzPts val="1440"/>
              <a:buChar char="►"/>
            </a:pPr>
            <a:r>
              <a:rPr lang="en-US"/>
              <a:t>Priority is quality of life </a:t>
            </a:r>
            <a:endParaRPr/>
          </a:p>
          <a:p>
            <a:pPr marL="742961" lvl="0" indent="0" algn="l" rtl="0">
              <a:spcBef>
                <a:spcPts val="0"/>
              </a:spcBef>
              <a:spcAft>
                <a:spcPts val="0"/>
              </a:spcAft>
              <a:buNone/>
            </a:pPr>
            <a:endParaRPr/>
          </a:p>
          <a:p>
            <a:pPr marL="742961" lvl="0" indent="0" algn="l" rtl="0">
              <a:spcBef>
                <a:spcPts val="0"/>
              </a:spcBef>
              <a:spcAft>
                <a:spcPts val="0"/>
              </a:spcAft>
              <a:buNone/>
            </a:pPr>
            <a:endParaRPr/>
          </a:p>
        </p:txBody>
      </p:sp>
      <p:pic>
        <p:nvPicPr>
          <p:cNvPr id="253" name="Google Shape;253;g379c979b282_0_37" descr="University of New Mexico Hospital logo"/>
          <p:cNvPicPr preferRelativeResize="0"/>
          <p:nvPr/>
        </p:nvPicPr>
        <p:blipFill rotWithShape="1">
          <a:blip r:embed="rId3">
            <a:alphaModFix/>
          </a:blip>
          <a:srcRect/>
          <a:stretch/>
        </p:blipFill>
        <p:spPr>
          <a:xfrm>
            <a:off x="7954158" y="518269"/>
            <a:ext cx="1177736" cy="87380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g364da3fcedc_0_53"/>
          <p:cNvSpPr txBox="1">
            <a:spLocks noGrp="1"/>
          </p:cNvSpPr>
          <p:nvPr>
            <p:ph type="title"/>
          </p:nvPr>
        </p:nvSpPr>
        <p:spPr>
          <a:xfrm>
            <a:off x="1191600" y="3630298"/>
            <a:ext cx="6621000" cy="1424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2"/>
              </a:buClr>
              <a:buSzPts val="4000"/>
              <a:buFont typeface="Century Gothic"/>
              <a:buNone/>
            </a:pPr>
            <a:r>
              <a:rPr lang="en-US"/>
              <a:t>Augmentative and Alternative Communication for Patients with ALS</a:t>
            </a:r>
            <a:endParaRPr/>
          </a:p>
          <a:p>
            <a:pPr marL="0" lvl="0" indent="0" algn="l" rtl="0">
              <a:spcBef>
                <a:spcPts val="0"/>
              </a:spcBef>
              <a:spcAft>
                <a:spcPts val="0"/>
              </a:spcAft>
              <a:buClr>
                <a:schemeClr val="lt2"/>
              </a:buClr>
              <a:buSzPts val="4000"/>
              <a:buFont typeface="Century Gothic"/>
              <a:buNone/>
            </a:pPr>
            <a:endParaRPr/>
          </a:p>
        </p:txBody>
      </p:sp>
      <p:pic>
        <p:nvPicPr>
          <p:cNvPr id="259" name="Google Shape;259;g364da3fcedc_0_53" descr="University of New Mexico Hospital logo"/>
          <p:cNvPicPr preferRelativeResize="0"/>
          <p:nvPr/>
        </p:nvPicPr>
        <p:blipFill rotWithShape="1">
          <a:blip r:embed="rId3">
            <a:alphaModFix/>
          </a:blip>
          <a:srcRect/>
          <a:stretch/>
        </p:blipFill>
        <p:spPr>
          <a:xfrm>
            <a:off x="7954158" y="518269"/>
            <a:ext cx="1177736" cy="87380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g364da3fcedc_0_65"/>
          <p:cNvSpPr txBox="1">
            <a:spLocks noGrp="1"/>
          </p:cNvSpPr>
          <p:nvPr>
            <p:ph type="title"/>
          </p:nvPr>
        </p:nvSpPr>
        <p:spPr>
          <a:xfrm>
            <a:off x="866450" y="358948"/>
            <a:ext cx="6621000" cy="1424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2"/>
              </a:buClr>
              <a:buSzPts val="4000"/>
              <a:buFont typeface="Century Gothic"/>
              <a:buNone/>
            </a:pPr>
            <a:r>
              <a:rPr lang="en-US"/>
              <a:t>Spectrum of AAC Needs</a:t>
            </a:r>
            <a:endParaRPr/>
          </a:p>
          <a:p>
            <a:pPr marL="0" lvl="0" indent="0" algn="l" rtl="0">
              <a:spcBef>
                <a:spcPts val="0"/>
              </a:spcBef>
              <a:spcAft>
                <a:spcPts val="0"/>
              </a:spcAft>
              <a:buClr>
                <a:schemeClr val="lt2"/>
              </a:buClr>
              <a:buSzPts val="4000"/>
              <a:buFont typeface="Century Gothic"/>
              <a:buNone/>
            </a:pPr>
            <a:endParaRPr/>
          </a:p>
        </p:txBody>
      </p:sp>
      <p:sp>
        <p:nvSpPr>
          <p:cNvPr id="265" name="Google Shape;265;g364da3fcedc_0_65"/>
          <p:cNvSpPr txBox="1">
            <a:spLocks noGrp="1"/>
          </p:cNvSpPr>
          <p:nvPr>
            <p:ph type="body" idx="1"/>
          </p:nvPr>
        </p:nvSpPr>
        <p:spPr>
          <a:xfrm>
            <a:off x="866450" y="1392051"/>
            <a:ext cx="6621000" cy="4245600"/>
          </a:xfrm>
          <a:prstGeom prst="rect">
            <a:avLst/>
          </a:prstGeom>
          <a:noFill/>
          <a:ln>
            <a:noFill/>
          </a:ln>
        </p:spPr>
        <p:txBody>
          <a:bodyPr spcFirstLastPara="1" wrap="square" lIns="91425" tIns="45700" rIns="91425" bIns="45700" anchor="t" anchorCtr="0">
            <a:normAutofit/>
          </a:bodyPr>
          <a:lstStyle/>
          <a:p>
            <a:pPr marL="457200" lvl="0" indent="-330200" algn="l" rtl="0">
              <a:spcBef>
                <a:spcPts val="0"/>
              </a:spcBef>
              <a:spcAft>
                <a:spcPts val="0"/>
              </a:spcAft>
              <a:buSzPts val="1600"/>
              <a:buChar char="●"/>
            </a:pPr>
            <a:r>
              <a:rPr lang="en-US"/>
              <a:t>Progressive nature of disease</a:t>
            </a:r>
            <a:endParaRPr/>
          </a:p>
          <a:p>
            <a:pPr marL="914400" lvl="1" indent="-320040" algn="l" rtl="0">
              <a:spcBef>
                <a:spcPts val="0"/>
              </a:spcBef>
              <a:spcAft>
                <a:spcPts val="0"/>
              </a:spcAft>
              <a:buSzPts val="1440"/>
              <a:buChar char="○"/>
            </a:pPr>
            <a:r>
              <a:rPr lang="en-US"/>
              <a:t>Rapidly changing needs</a:t>
            </a:r>
            <a:endParaRPr/>
          </a:p>
          <a:p>
            <a:pPr marL="914400" lvl="1" indent="-320040" algn="l" rtl="0">
              <a:spcBef>
                <a:spcPts val="0"/>
              </a:spcBef>
              <a:spcAft>
                <a:spcPts val="0"/>
              </a:spcAft>
              <a:buSzPts val="1440"/>
              <a:buChar char="○"/>
            </a:pPr>
            <a:r>
              <a:rPr lang="en-US"/>
              <a:t>Changes in communication status</a:t>
            </a:r>
            <a:endParaRPr/>
          </a:p>
          <a:p>
            <a:pPr marL="914400" lvl="1" indent="-320040" algn="l" rtl="0">
              <a:spcBef>
                <a:spcPts val="0"/>
              </a:spcBef>
              <a:spcAft>
                <a:spcPts val="0"/>
              </a:spcAft>
              <a:buSzPts val="1440"/>
              <a:buChar char="○"/>
            </a:pPr>
            <a:r>
              <a:rPr lang="en-US"/>
              <a:t>Changes in mobility and motor control </a:t>
            </a:r>
            <a:endParaRPr/>
          </a:p>
          <a:p>
            <a:pPr marL="457200" lvl="0" indent="-330200" algn="l" rtl="0">
              <a:spcBef>
                <a:spcPts val="0"/>
              </a:spcBef>
              <a:spcAft>
                <a:spcPts val="0"/>
              </a:spcAft>
              <a:buSzPts val="1600"/>
              <a:buChar char="●"/>
            </a:pPr>
            <a:r>
              <a:rPr lang="en-US"/>
              <a:t>Bulbar presentation/involvement</a:t>
            </a:r>
            <a:endParaRPr/>
          </a:p>
          <a:p>
            <a:pPr marL="914400" lvl="1" indent="-320040" algn="l" rtl="0">
              <a:spcBef>
                <a:spcPts val="0"/>
              </a:spcBef>
              <a:spcAft>
                <a:spcPts val="0"/>
              </a:spcAft>
              <a:buSzPts val="1440"/>
              <a:buChar char="○"/>
            </a:pPr>
            <a:r>
              <a:rPr lang="en-US"/>
              <a:t>How intelligible are they? What will this look like in three months? </a:t>
            </a:r>
            <a:endParaRPr/>
          </a:p>
          <a:p>
            <a:pPr marL="914400" lvl="1" indent="-320040" algn="l" rtl="0">
              <a:spcBef>
                <a:spcPts val="0"/>
              </a:spcBef>
              <a:spcAft>
                <a:spcPts val="0"/>
              </a:spcAft>
              <a:buSzPts val="1440"/>
              <a:buChar char="○"/>
            </a:pPr>
            <a:r>
              <a:rPr lang="en-US"/>
              <a:t>Timing is everything </a:t>
            </a:r>
            <a:endParaRPr/>
          </a:p>
          <a:p>
            <a:pPr marL="457200" lvl="0" indent="-330200" algn="l" rtl="0">
              <a:spcBef>
                <a:spcPts val="0"/>
              </a:spcBef>
              <a:spcAft>
                <a:spcPts val="0"/>
              </a:spcAft>
              <a:buSzPts val="1600"/>
              <a:buChar char="●"/>
            </a:pPr>
            <a:r>
              <a:rPr lang="en-US"/>
              <a:t>Respiratory Involvement</a:t>
            </a:r>
            <a:endParaRPr/>
          </a:p>
          <a:p>
            <a:pPr marL="914400" lvl="1" indent="-320040" algn="l" rtl="0">
              <a:spcBef>
                <a:spcPts val="0"/>
              </a:spcBef>
              <a:spcAft>
                <a:spcPts val="0"/>
              </a:spcAft>
              <a:buSzPts val="1440"/>
              <a:buChar char="○"/>
            </a:pPr>
            <a:r>
              <a:rPr lang="en-US"/>
              <a:t>Regular pulmonary function testing completed at each clinic. </a:t>
            </a:r>
            <a:endParaRPr/>
          </a:p>
          <a:p>
            <a:pPr marL="914400" lvl="1" indent="-320040" algn="l" rtl="0">
              <a:spcBef>
                <a:spcPts val="0"/>
              </a:spcBef>
              <a:spcAft>
                <a:spcPts val="0"/>
              </a:spcAft>
              <a:buSzPts val="1440"/>
              <a:buChar char="○"/>
            </a:pPr>
            <a:r>
              <a:rPr lang="en-US"/>
              <a:t>Consider breath support for voicing and speech. </a:t>
            </a:r>
            <a:endParaRPr/>
          </a:p>
          <a:p>
            <a:pPr marL="914400" lvl="1" indent="-320040" algn="l" rtl="0">
              <a:spcBef>
                <a:spcPts val="0"/>
              </a:spcBef>
              <a:spcAft>
                <a:spcPts val="0"/>
              </a:spcAft>
              <a:buSzPts val="1440"/>
              <a:buChar char="○"/>
            </a:pPr>
            <a:r>
              <a:rPr lang="en-US"/>
              <a:t>Energy conservation is important </a:t>
            </a:r>
            <a:endParaRPr/>
          </a:p>
        </p:txBody>
      </p:sp>
      <p:pic>
        <p:nvPicPr>
          <p:cNvPr id="266" name="Google Shape;266;g364da3fcedc_0_65" descr="University of New Mexico Hospital logo"/>
          <p:cNvPicPr preferRelativeResize="0"/>
          <p:nvPr/>
        </p:nvPicPr>
        <p:blipFill rotWithShape="1">
          <a:blip r:embed="rId3">
            <a:alphaModFix/>
          </a:blip>
          <a:srcRect/>
          <a:stretch/>
        </p:blipFill>
        <p:spPr>
          <a:xfrm>
            <a:off x="7954158" y="518269"/>
            <a:ext cx="1177736" cy="87380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5"/>
          <p:cNvSpPr txBox="1">
            <a:spLocks noGrp="1"/>
          </p:cNvSpPr>
          <p:nvPr>
            <p:ph type="title"/>
          </p:nvPr>
        </p:nvSpPr>
        <p:spPr>
          <a:xfrm>
            <a:off x="484710" y="452718"/>
            <a:ext cx="7055380"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Communication Needs</a:t>
            </a:r>
            <a:endParaRPr/>
          </a:p>
        </p:txBody>
      </p:sp>
      <p:sp>
        <p:nvSpPr>
          <p:cNvPr id="272" name="Google Shape;272;p5"/>
          <p:cNvSpPr txBox="1">
            <a:spLocks noGrp="1"/>
          </p:cNvSpPr>
          <p:nvPr>
            <p:ph type="body" idx="1"/>
          </p:nvPr>
        </p:nvSpPr>
        <p:spPr>
          <a:xfrm>
            <a:off x="827700" y="2052925"/>
            <a:ext cx="6711654" cy="4195481"/>
          </a:xfrm>
          <a:prstGeom prst="rect">
            <a:avLst/>
          </a:prstGeom>
          <a:noFill/>
          <a:ln>
            <a:noFill/>
          </a:ln>
        </p:spPr>
        <p:txBody>
          <a:bodyPr spcFirstLastPara="1" wrap="square" lIns="91425" tIns="45700" rIns="91425" bIns="45700" anchor="t" anchorCtr="0">
            <a:normAutofit/>
          </a:bodyPr>
          <a:lstStyle/>
          <a:p>
            <a:pPr marL="342906" lvl="0" indent="-342906" algn="l" rtl="0">
              <a:spcBef>
                <a:spcPts val="0"/>
              </a:spcBef>
              <a:spcAft>
                <a:spcPts val="0"/>
              </a:spcAft>
              <a:buSzPts val="1600"/>
              <a:buChar char="►"/>
            </a:pPr>
            <a:r>
              <a:rPr lang="en-US"/>
              <a:t>Communicate needs/wants</a:t>
            </a:r>
            <a:endParaRPr/>
          </a:p>
          <a:p>
            <a:pPr marL="742962" lvl="1" indent="-285755" algn="l" rtl="0">
              <a:spcBef>
                <a:spcPts val="1000"/>
              </a:spcBef>
              <a:spcAft>
                <a:spcPts val="0"/>
              </a:spcAft>
              <a:buSzPts val="1440"/>
              <a:buChar char="►"/>
            </a:pPr>
            <a:r>
              <a:rPr lang="en-US"/>
              <a:t>ALERTING!!!</a:t>
            </a:r>
            <a:endParaRPr/>
          </a:p>
          <a:p>
            <a:pPr marL="342906" lvl="0" indent="-342906" algn="l" rtl="0">
              <a:spcBef>
                <a:spcPts val="1000"/>
              </a:spcBef>
              <a:spcAft>
                <a:spcPts val="0"/>
              </a:spcAft>
              <a:buSzPts val="1600"/>
              <a:buChar char="►"/>
            </a:pPr>
            <a:r>
              <a:rPr lang="en-US"/>
              <a:t>Participate in care</a:t>
            </a:r>
            <a:endParaRPr/>
          </a:p>
          <a:p>
            <a:pPr marL="342906" lvl="0" indent="-342906" algn="l" rtl="0">
              <a:spcBef>
                <a:spcPts val="1000"/>
              </a:spcBef>
              <a:spcAft>
                <a:spcPts val="0"/>
              </a:spcAft>
              <a:buSzPts val="1600"/>
              <a:buChar char="►"/>
            </a:pPr>
            <a:r>
              <a:rPr lang="en-US"/>
              <a:t>Participate in plan of care and discharge planning</a:t>
            </a:r>
            <a:endParaRPr/>
          </a:p>
          <a:p>
            <a:pPr marL="342906" lvl="0" indent="-342906" algn="l" rtl="0">
              <a:spcBef>
                <a:spcPts val="1000"/>
              </a:spcBef>
              <a:spcAft>
                <a:spcPts val="0"/>
              </a:spcAft>
              <a:buSzPts val="1600"/>
              <a:buChar char="►"/>
            </a:pPr>
            <a:r>
              <a:rPr lang="en-US"/>
              <a:t>Participate in End of Life discussions</a:t>
            </a:r>
            <a:endParaRPr/>
          </a:p>
          <a:p>
            <a:pPr marL="342906" lvl="0" indent="-342906" algn="l" rtl="0">
              <a:spcBef>
                <a:spcPts val="1000"/>
              </a:spcBef>
              <a:spcAft>
                <a:spcPts val="0"/>
              </a:spcAft>
              <a:buSzPts val="1600"/>
              <a:buChar char="►"/>
            </a:pPr>
            <a:r>
              <a:rPr lang="en-US"/>
              <a:t>Family assistance</a:t>
            </a:r>
            <a:endParaRPr/>
          </a:p>
          <a:p>
            <a:pPr marL="342906" lvl="0" indent="-342906" algn="l" rtl="0">
              <a:spcBef>
                <a:spcPts val="1000"/>
              </a:spcBef>
              <a:spcAft>
                <a:spcPts val="0"/>
              </a:spcAft>
              <a:buSzPts val="1600"/>
              <a:buChar char="►"/>
            </a:pPr>
            <a:r>
              <a:rPr lang="en-US"/>
              <a:t>Social closeness</a:t>
            </a:r>
            <a:endParaRPr/>
          </a:p>
        </p:txBody>
      </p:sp>
      <p:pic>
        <p:nvPicPr>
          <p:cNvPr id="273" name="Google Shape;273;p5" descr="University of New Mexico Hospital logo"/>
          <p:cNvPicPr preferRelativeResize="0"/>
          <p:nvPr/>
        </p:nvPicPr>
        <p:blipFill rotWithShape="1">
          <a:blip r:embed="rId3">
            <a:alphaModFix/>
          </a:blip>
          <a:srcRect/>
          <a:stretch/>
        </p:blipFill>
        <p:spPr>
          <a:xfrm>
            <a:off x="7954158" y="518269"/>
            <a:ext cx="1177736" cy="87380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23"/>
          <p:cNvSpPr txBox="1">
            <a:spLocks noGrp="1"/>
          </p:cNvSpPr>
          <p:nvPr>
            <p:ph type="title"/>
          </p:nvPr>
        </p:nvSpPr>
        <p:spPr>
          <a:xfrm>
            <a:off x="484710" y="452718"/>
            <a:ext cx="7055380"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Considerations/Barriers</a:t>
            </a:r>
            <a:endParaRPr/>
          </a:p>
        </p:txBody>
      </p:sp>
      <p:sp>
        <p:nvSpPr>
          <p:cNvPr id="279" name="Google Shape;279;p23"/>
          <p:cNvSpPr txBox="1">
            <a:spLocks noGrp="1"/>
          </p:cNvSpPr>
          <p:nvPr>
            <p:ph type="body" idx="1"/>
          </p:nvPr>
        </p:nvSpPr>
        <p:spPr>
          <a:xfrm>
            <a:off x="827700" y="2052925"/>
            <a:ext cx="6711654" cy="4195481"/>
          </a:xfrm>
          <a:prstGeom prst="rect">
            <a:avLst/>
          </a:prstGeom>
          <a:noFill/>
          <a:ln>
            <a:noFill/>
          </a:ln>
        </p:spPr>
        <p:txBody>
          <a:bodyPr spcFirstLastPara="1" wrap="square" lIns="91425" tIns="45700" rIns="91425" bIns="45700" anchor="t" anchorCtr="0">
            <a:normAutofit lnSpcReduction="10000"/>
          </a:bodyPr>
          <a:lstStyle/>
          <a:p>
            <a:pPr marL="342906" lvl="0" indent="-342906" algn="l" rtl="0">
              <a:spcBef>
                <a:spcPts val="0"/>
              </a:spcBef>
              <a:spcAft>
                <a:spcPts val="0"/>
              </a:spcAft>
              <a:buSzPts val="1600"/>
              <a:buChar char="►"/>
            </a:pPr>
            <a:r>
              <a:rPr lang="en-US"/>
              <a:t>Motivation to use an alternative method</a:t>
            </a:r>
            <a:endParaRPr/>
          </a:p>
          <a:p>
            <a:pPr marL="342906" lvl="0" indent="-332746" algn="l" rtl="0">
              <a:spcBef>
                <a:spcPts val="0"/>
              </a:spcBef>
              <a:spcAft>
                <a:spcPts val="0"/>
              </a:spcAft>
              <a:buSzPts val="1440"/>
              <a:buChar char="►"/>
            </a:pPr>
            <a:r>
              <a:rPr lang="en-US"/>
              <a:t>Cognitive status </a:t>
            </a:r>
            <a:endParaRPr/>
          </a:p>
          <a:p>
            <a:pPr marL="342906" lvl="0" indent="-332746" algn="l" rtl="0">
              <a:spcBef>
                <a:spcPts val="0"/>
              </a:spcBef>
              <a:spcAft>
                <a:spcPts val="0"/>
              </a:spcAft>
              <a:buSzPts val="1440"/>
              <a:buChar char="►"/>
            </a:pPr>
            <a:r>
              <a:rPr lang="en-US"/>
              <a:t>Physical barriers like motor control, eye gaze involvement (nystagmus etc) </a:t>
            </a:r>
            <a:endParaRPr/>
          </a:p>
          <a:p>
            <a:pPr marL="342906" lvl="0" indent="-332746" algn="l" rtl="0">
              <a:spcBef>
                <a:spcPts val="0"/>
              </a:spcBef>
              <a:spcAft>
                <a:spcPts val="0"/>
              </a:spcAft>
              <a:buSzPts val="1440"/>
              <a:buChar char="►"/>
            </a:pPr>
            <a:r>
              <a:rPr lang="en-US"/>
              <a:t>Most convenient and efficient options </a:t>
            </a:r>
            <a:endParaRPr/>
          </a:p>
          <a:p>
            <a:pPr marL="342906" lvl="0" indent="-332746" algn="l" rtl="0">
              <a:spcBef>
                <a:spcPts val="0"/>
              </a:spcBef>
              <a:spcAft>
                <a:spcPts val="0"/>
              </a:spcAft>
              <a:buSzPts val="1440"/>
              <a:buChar char="►"/>
            </a:pPr>
            <a:r>
              <a:rPr lang="en-US"/>
              <a:t>Voice and message banking </a:t>
            </a:r>
            <a:endParaRPr/>
          </a:p>
          <a:p>
            <a:pPr marL="342906" lvl="0" indent="-342906" algn="l" rtl="0">
              <a:spcBef>
                <a:spcPts val="0"/>
              </a:spcBef>
              <a:spcAft>
                <a:spcPts val="0"/>
              </a:spcAft>
              <a:buSzPts val="1600"/>
              <a:buChar char="►"/>
            </a:pPr>
            <a:r>
              <a:rPr lang="en-US"/>
              <a:t>When should a dedicated SGD be pursued? </a:t>
            </a:r>
            <a:endParaRPr/>
          </a:p>
          <a:p>
            <a:pPr marL="742961" lvl="1" indent="-285753" algn="l" rtl="0">
              <a:spcBef>
                <a:spcPts val="0"/>
              </a:spcBef>
              <a:spcAft>
                <a:spcPts val="0"/>
              </a:spcAft>
              <a:buSzPts val="1440"/>
              <a:buChar char="►"/>
            </a:pPr>
            <a:r>
              <a:rPr lang="en-US"/>
              <a:t>Consider level of severity</a:t>
            </a:r>
            <a:endParaRPr/>
          </a:p>
          <a:p>
            <a:pPr marL="742961" lvl="1" indent="-285753" algn="l" rtl="0">
              <a:spcBef>
                <a:spcPts val="0"/>
              </a:spcBef>
              <a:spcAft>
                <a:spcPts val="0"/>
              </a:spcAft>
              <a:buSzPts val="1440"/>
              <a:buChar char="►"/>
            </a:pPr>
            <a:r>
              <a:rPr lang="en-US"/>
              <a:t>What is their motor control like?</a:t>
            </a:r>
            <a:endParaRPr/>
          </a:p>
          <a:p>
            <a:pPr marL="742961" lvl="1" indent="-285753" algn="l" rtl="0">
              <a:spcBef>
                <a:spcPts val="0"/>
              </a:spcBef>
              <a:spcAft>
                <a:spcPts val="0"/>
              </a:spcAft>
              <a:buSzPts val="1440"/>
              <a:buChar char="►"/>
            </a:pPr>
            <a:r>
              <a:rPr lang="en-US"/>
              <a:t>If it’s too early for a device, it may sit in the closet</a:t>
            </a:r>
            <a:endParaRPr/>
          </a:p>
          <a:p>
            <a:pPr marL="742961" lvl="1" indent="-285753" algn="l" rtl="0">
              <a:spcBef>
                <a:spcPts val="0"/>
              </a:spcBef>
              <a:spcAft>
                <a:spcPts val="0"/>
              </a:spcAft>
              <a:buSzPts val="1440"/>
              <a:buChar char="►"/>
            </a:pPr>
            <a:r>
              <a:rPr lang="en-US"/>
              <a:t>Family support for setup and use</a:t>
            </a:r>
            <a:endParaRPr/>
          </a:p>
          <a:p>
            <a:pPr marL="742961" lvl="1" indent="-285753" algn="l" rtl="0">
              <a:spcBef>
                <a:spcPts val="0"/>
              </a:spcBef>
              <a:spcAft>
                <a:spcPts val="0"/>
              </a:spcAft>
              <a:buSzPts val="1440"/>
              <a:buChar char="►"/>
            </a:pPr>
            <a:r>
              <a:rPr lang="en-US"/>
              <a:t>Consider co-pay cost (usually not an issue with this population as there are programs to offset this)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280" name="Google Shape;280;p23" descr="University of New Mexico Hospital logo"/>
          <p:cNvPicPr preferRelativeResize="0"/>
          <p:nvPr/>
        </p:nvPicPr>
        <p:blipFill rotWithShape="1">
          <a:blip r:embed="rId3">
            <a:alphaModFix/>
          </a:blip>
          <a:srcRect/>
          <a:stretch/>
        </p:blipFill>
        <p:spPr>
          <a:xfrm>
            <a:off x="7954158" y="518269"/>
            <a:ext cx="1177736" cy="87380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
          <p:cNvSpPr txBox="1">
            <a:spLocks noGrp="1"/>
          </p:cNvSpPr>
          <p:nvPr>
            <p:ph type="title"/>
          </p:nvPr>
        </p:nvSpPr>
        <p:spPr>
          <a:xfrm>
            <a:off x="484710" y="452718"/>
            <a:ext cx="7055380"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About Us</a:t>
            </a:r>
            <a:endParaRPr/>
          </a:p>
        </p:txBody>
      </p:sp>
      <p:sp>
        <p:nvSpPr>
          <p:cNvPr id="159" name="Google Shape;159;p2"/>
          <p:cNvSpPr txBox="1">
            <a:spLocks noGrp="1"/>
          </p:cNvSpPr>
          <p:nvPr>
            <p:ph type="body" idx="1"/>
          </p:nvPr>
        </p:nvSpPr>
        <p:spPr>
          <a:xfrm>
            <a:off x="827700" y="1645524"/>
            <a:ext cx="6711600" cy="4602900"/>
          </a:xfrm>
          <a:prstGeom prst="rect">
            <a:avLst/>
          </a:prstGeom>
          <a:noFill/>
          <a:ln>
            <a:noFill/>
          </a:ln>
        </p:spPr>
        <p:txBody>
          <a:bodyPr spcFirstLastPara="1" wrap="square" lIns="91425" tIns="45700" rIns="91425" bIns="45700" anchor="t" anchorCtr="0">
            <a:normAutofit lnSpcReduction="20000"/>
          </a:bodyPr>
          <a:lstStyle/>
          <a:p>
            <a:pPr marL="342906" lvl="0" indent="-353066" algn="l" rtl="0">
              <a:spcBef>
                <a:spcPts val="1000"/>
              </a:spcBef>
              <a:spcAft>
                <a:spcPts val="0"/>
              </a:spcAft>
              <a:buSzPts val="1600"/>
              <a:buChar char="►"/>
            </a:pPr>
            <a:r>
              <a:rPr lang="en-US"/>
              <a:t>Stephanie McDougle, MS, CCC-SLP</a:t>
            </a:r>
            <a:endParaRPr/>
          </a:p>
          <a:p>
            <a:pPr marL="742961" lvl="1" indent="-285753" algn="l" rtl="0">
              <a:spcBef>
                <a:spcPts val="1000"/>
              </a:spcBef>
              <a:spcAft>
                <a:spcPts val="0"/>
              </a:spcAft>
              <a:buSzPts val="1440"/>
              <a:buChar char="►"/>
            </a:pPr>
            <a:r>
              <a:rPr lang="en-US"/>
              <a:t>Master of Speech Pathology from UNM in 2012</a:t>
            </a:r>
            <a:endParaRPr/>
          </a:p>
          <a:p>
            <a:pPr marL="742961" lvl="1" indent="-285753" algn="l" rtl="0">
              <a:spcBef>
                <a:spcPts val="1000"/>
              </a:spcBef>
              <a:spcAft>
                <a:spcPts val="0"/>
              </a:spcAft>
              <a:buSzPts val="1440"/>
              <a:buChar char="►"/>
            </a:pPr>
            <a:r>
              <a:rPr lang="en-US"/>
              <a:t>13 years experience with Acute inpatient, ALS clinic, and Head &amp; Neck Cancer Clinic</a:t>
            </a:r>
            <a:endParaRPr/>
          </a:p>
          <a:p>
            <a:pPr marL="342906" lvl="0" indent="-353066" algn="l" rtl="0">
              <a:spcBef>
                <a:spcPts val="0"/>
              </a:spcBef>
              <a:spcAft>
                <a:spcPts val="0"/>
              </a:spcAft>
              <a:buSzPts val="1600"/>
              <a:buChar char="►"/>
            </a:pPr>
            <a:r>
              <a:rPr lang="en-US"/>
              <a:t>Jacqueline Chacon, MS, CCC-SLP </a:t>
            </a:r>
            <a:endParaRPr/>
          </a:p>
          <a:p>
            <a:pPr marL="742961" lvl="1" indent="-285753" algn="l" rtl="0">
              <a:spcBef>
                <a:spcPts val="0"/>
              </a:spcBef>
              <a:spcAft>
                <a:spcPts val="0"/>
              </a:spcAft>
              <a:buSzPts val="1440"/>
              <a:buChar char="►"/>
            </a:pPr>
            <a:r>
              <a:rPr lang="en-US"/>
              <a:t>Master of Speech Pathology from UNM in 2014</a:t>
            </a:r>
            <a:endParaRPr/>
          </a:p>
          <a:p>
            <a:pPr marL="742961" lvl="1" indent="-285753" algn="l" rtl="0">
              <a:spcBef>
                <a:spcPts val="0"/>
              </a:spcBef>
              <a:spcAft>
                <a:spcPts val="0"/>
              </a:spcAft>
              <a:buSzPts val="1440"/>
              <a:buChar char="►"/>
            </a:pPr>
            <a:r>
              <a:rPr lang="en-US"/>
              <a:t>11 years experience with home health, adult outpatient for the neuro and geriatric population primarily, and acute inpatient </a:t>
            </a:r>
            <a:endParaRPr/>
          </a:p>
          <a:p>
            <a:pPr marL="342906" lvl="0" indent="-342906" algn="l" rtl="0">
              <a:spcBef>
                <a:spcPts val="0"/>
              </a:spcBef>
              <a:spcAft>
                <a:spcPts val="0"/>
              </a:spcAft>
              <a:buSzPts val="1600"/>
              <a:buChar char="►"/>
            </a:pPr>
            <a:r>
              <a:rPr lang="en-US"/>
              <a:t>Charlotte Caruth, MOT R/L </a:t>
            </a:r>
            <a:endParaRPr/>
          </a:p>
          <a:p>
            <a:pPr marL="742961" lvl="1" indent="-285753" algn="l" rtl="0">
              <a:spcBef>
                <a:spcPts val="0"/>
              </a:spcBef>
              <a:spcAft>
                <a:spcPts val="0"/>
              </a:spcAft>
              <a:buSzPts val="1440"/>
              <a:buChar char="►"/>
            </a:pPr>
            <a:r>
              <a:rPr lang="en-US"/>
              <a:t>Master of Occupational Therapy in 2021</a:t>
            </a:r>
            <a:endParaRPr/>
          </a:p>
          <a:p>
            <a:pPr marL="742961" lvl="1" indent="-285753" algn="l" rtl="0">
              <a:spcBef>
                <a:spcPts val="0"/>
              </a:spcBef>
              <a:spcAft>
                <a:spcPts val="0"/>
              </a:spcAft>
              <a:buSzPts val="1440"/>
              <a:buChar char="►"/>
            </a:pPr>
            <a:r>
              <a:rPr lang="en-US"/>
              <a:t>3.5 yrs experience in acute adult/pediatric rehab </a:t>
            </a:r>
            <a:endParaRPr/>
          </a:p>
          <a:p>
            <a:pPr marL="342906" lvl="0" indent="-342906" algn="l" rtl="0">
              <a:spcBef>
                <a:spcPts val="1000"/>
              </a:spcBef>
              <a:spcAft>
                <a:spcPts val="0"/>
              </a:spcAft>
              <a:buSzPts val="1600"/>
              <a:buChar char="►"/>
            </a:pPr>
            <a:r>
              <a:rPr lang="en-US"/>
              <a:t>Jessica Wood, OTD, OTR/L</a:t>
            </a:r>
            <a:endParaRPr/>
          </a:p>
          <a:p>
            <a:pPr marL="742961" lvl="1" indent="-285753" algn="l" rtl="0">
              <a:spcBef>
                <a:spcPts val="1000"/>
              </a:spcBef>
              <a:spcAft>
                <a:spcPts val="0"/>
              </a:spcAft>
              <a:buSzPts val="1440"/>
              <a:buChar char="►"/>
            </a:pPr>
            <a:r>
              <a:rPr lang="en-US"/>
              <a:t>Occupational Therapy Doctorate (OTD) from Washington University in St. Louis (2012)</a:t>
            </a:r>
            <a:endParaRPr/>
          </a:p>
          <a:p>
            <a:pPr marL="742961" lvl="1" indent="-285753" algn="l" rtl="0">
              <a:spcBef>
                <a:spcPts val="1000"/>
              </a:spcBef>
              <a:spcAft>
                <a:spcPts val="0"/>
              </a:spcAft>
              <a:buSzPts val="1440"/>
              <a:buChar char="►"/>
            </a:pPr>
            <a:r>
              <a:rPr lang="en-US"/>
              <a:t>12 years experience with ICU, subacute, and pediatric rehabilitation and ALS clinic</a:t>
            </a:r>
            <a:endParaRPr/>
          </a:p>
        </p:txBody>
      </p:sp>
      <p:pic>
        <p:nvPicPr>
          <p:cNvPr id="160" name="Google Shape;160;p2" descr="University of New Mexico Hospital logo"/>
          <p:cNvPicPr preferRelativeResize="0"/>
          <p:nvPr/>
        </p:nvPicPr>
        <p:blipFill rotWithShape="1">
          <a:blip r:embed="rId3">
            <a:alphaModFix/>
          </a:blip>
          <a:srcRect/>
          <a:stretch/>
        </p:blipFill>
        <p:spPr>
          <a:xfrm>
            <a:off x="7954158" y="518269"/>
            <a:ext cx="1177736" cy="87380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7"/>
          <p:cNvSpPr txBox="1">
            <a:spLocks noGrp="1"/>
          </p:cNvSpPr>
          <p:nvPr>
            <p:ph type="title"/>
          </p:nvPr>
        </p:nvSpPr>
        <p:spPr>
          <a:xfrm>
            <a:off x="514610" y="285302"/>
            <a:ext cx="7024744" cy="1143000"/>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lt2"/>
              </a:buClr>
              <a:buSzPct val="100000"/>
              <a:buFont typeface="Century Gothic"/>
              <a:buNone/>
            </a:pPr>
            <a:r>
              <a:rPr lang="en-US"/>
              <a:t>SLP Role in the Evaluation and Treatment of ALS </a:t>
            </a:r>
            <a:endParaRPr/>
          </a:p>
        </p:txBody>
      </p:sp>
      <p:sp>
        <p:nvSpPr>
          <p:cNvPr id="286" name="Google Shape;286;p37"/>
          <p:cNvSpPr txBox="1">
            <a:spLocks noGrp="1"/>
          </p:cNvSpPr>
          <p:nvPr>
            <p:ph type="body" idx="1"/>
          </p:nvPr>
        </p:nvSpPr>
        <p:spPr>
          <a:xfrm>
            <a:off x="827700" y="2052925"/>
            <a:ext cx="6711654" cy="4195481"/>
          </a:xfrm>
          <a:prstGeom prst="rect">
            <a:avLst/>
          </a:prstGeom>
          <a:noFill/>
          <a:ln>
            <a:noFill/>
          </a:ln>
        </p:spPr>
        <p:txBody>
          <a:bodyPr spcFirstLastPara="1" wrap="square" lIns="91425" tIns="45700" rIns="91425" bIns="45700" anchor="t" anchorCtr="0">
            <a:normAutofit lnSpcReduction="20000"/>
          </a:bodyPr>
          <a:lstStyle/>
          <a:p>
            <a:pPr marL="342906" lvl="0" indent="-350526" algn="l" rtl="0">
              <a:spcBef>
                <a:spcPts val="0"/>
              </a:spcBef>
              <a:spcAft>
                <a:spcPts val="0"/>
              </a:spcAft>
              <a:buSzPts val="1600"/>
              <a:buChar char="►"/>
            </a:pPr>
            <a:r>
              <a:rPr lang="en-US"/>
              <a:t>Evaluation and treatment of:</a:t>
            </a:r>
            <a:endParaRPr/>
          </a:p>
          <a:p>
            <a:pPr marL="742962" lvl="1" indent="-292613" algn="l" rtl="0">
              <a:spcBef>
                <a:spcPts val="1000"/>
              </a:spcBef>
              <a:spcAft>
                <a:spcPts val="0"/>
              </a:spcAft>
              <a:buSzPts val="1440"/>
              <a:buChar char="►"/>
            </a:pPr>
            <a:r>
              <a:rPr lang="en-US"/>
              <a:t>Dysphagia</a:t>
            </a:r>
            <a:endParaRPr/>
          </a:p>
          <a:p>
            <a:pPr marL="742962" lvl="1" indent="-292613" algn="l" rtl="0">
              <a:spcBef>
                <a:spcPts val="1000"/>
              </a:spcBef>
              <a:spcAft>
                <a:spcPts val="0"/>
              </a:spcAft>
              <a:buSzPts val="1440"/>
              <a:buChar char="►"/>
            </a:pPr>
            <a:r>
              <a:rPr lang="en-US"/>
              <a:t>Dysarthria/Anarthria</a:t>
            </a:r>
            <a:endParaRPr/>
          </a:p>
          <a:p>
            <a:pPr marL="742962" lvl="1" indent="-292613" algn="l" rtl="0">
              <a:spcBef>
                <a:spcPts val="1000"/>
              </a:spcBef>
              <a:spcAft>
                <a:spcPts val="0"/>
              </a:spcAft>
              <a:buSzPts val="1440"/>
              <a:buChar char="►"/>
            </a:pPr>
            <a:r>
              <a:rPr lang="en-US"/>
              <a:t>Dysphonia/Aphonia</a:t>
            </a:r>
            <a:endParaRPr/>
          </a:p>
          <a:p>
            <a:pPr marL="342906" lvl="0" indent="-350526" algn="l" rtl="0">
              <a:spcBef>
                <a:spcPts val="1000"/>
              </a:spcBef>
              <a:spcAft>
                <a:spcPts val="0"/>
              </a:spcAft>
              <a:buSzPts val="1600"/>
              <a:buChar char="►"/>
            </a:pPr>
            <a:r>
              <a:rPr lang="en-US"/>
              <a:t>Screen for:</a:t>
            </a:r>
            <a:endParaRPr/>
          </a:p>
          <a:p>
            <a:pPr marL="742962" lvl="1" indent="-292613" algn="l" rtl="0">
              <a:spcBef>
                <a:spcPts val="1000"/>
              </a:spcBef>
              <a:spcAft>
                <a:spcPts val="0"/>
              </a:spcAft>
              <a:buSzPts val="1440"/>
              <a:buChar char="►"/>
            </a:pPr>
            <a:r>
              <a:rPr lang="en-US"/>
              <a:t>Cognitive and Behavioral Changes</a:t>
            </a:r>
            <a:endParaRPr/>
          </a:p>
          <a:p>
            <a:pPr marL="742962" lvl="1" indent="-201173" algn="l" rtl="0">
              <a:spcBef>
                <a:spcPts val="1000"/>
              </a:spcBef>
              <a:spcAft>
                <a:spcPts val="0"/>
              </a:spcAft>
              <a:buSzPts val="1440"/>
              <a:buNone/>
            </a:pPr>
            <a:endParaRPr/>
          </a:p>
          <a:p>
            <a:pPr marL="342906" lvl="0" indent="-350526" algn="l" rtl="0">
              <a:spcBef>
                <a:spcPts val="1000"/>
              </a:spcBef>
              <a:spcAft>
                <a:spcPts val="0"/>
              </a:spcAft>
              <a:buSzPts val="1600"/>
              <a:buChar char="►"/>
            </a:pPr>
            <a:r>
              <a:rPr lang="en-US"/>
              <a:t>Providing recommendations for referrals for AAC evaluations and neuropsychological evaluations</a:t>
            </a:r>
            <a:endParaRPr/>
          </a:p>
          <a:p>
            <a:pPr marL="342906" lvl="0" indent="-350526" algn="l" rtl="0">
              <a:spcBef>
                <a:spcPts val="1000"/>
              </a:spcBef>
              <a:spcAft>
                <a:spcPts val="0"/>
              </a:spcAft>
              <a:buSzPts val="1600"/>
              <a:buChar char="►"/>
            </a:pPr>
            <a:r>
              <a:rPr lang="en-US"/>
              <a:t>Providing education and directing families to ALS Association, ALS Clinic, and the VA if they have any service affiliation </a:t>
            </a:r>
            <a:endParaRPr/>
          </a:p>
        </p:txBody>
      </p:sp>
      <p:pic>
        <p:nvPicPr>
          <p:cNvPr id="287" name="Google Shape;287;p37" descr="University of New Mexico Hospital logo"/>
          <p:cNvPicPr preferRelativeResize="0"/>
          <p:nvPr/>
        </p:nvPicPr>
        <p:blipFill rotWithShape="1">
          <a:blip r:embed="rId3">
            <a:alphaModFix/>
          </a:blip>
          <a:srcRect/>
          <a:stretch/>
        </p:blipFill>
        <p:spPr>
          <a:xfrm>
            <a:off x="7954158" y="518269"/>
            <a:ext cx="1177736" cy="87380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g364da3fcedc_0_71"/>
          <p:cNvSpPr txBox="1">
            <a:spLocks noGrp="1"/>
          </p:cNvSpPr>
          <p:nvPr>
            <p:ph type="title"/>
          </p:nvPr>
        </p:nvSpPr>
        <p:spPr>
          <a:xfrm>
            <a:off x="484710" y="452718"/>
            <a:ext cx="7055400" cy="1400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Assessment cont.</a:t>
            </a:r>
            <a:endParaRPr/>
          </a:p>
        </p:txBody>
      </p:sp>
      <p:sp>
        <p:nvSpPr>
          <p:cNvPr id="293" name="Google Shape;293;g364da3fcedc_0_71"/>
          <p:cNvSpPr txBox="1"/>
          <p:nvPr/>
        </p:nvSpPr>
        <p:spPr>
          <a:xfrm>
            <a:off x="457200" y="5934670"/>
            <a:ext cx="82296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lt1"/>
                </a:solidFill>
                <a:latin typeface="Century Gothic"/>
                <a:ea typeface="Century Gothic"/>
                <a:cs typeface="Century Gothic"/>
                <a:sym typeface="Century Gothic"/>
              </a:rPr>
              <a:t>Adapted from Figure 19.4 in Beukelman, D. R., &amp; Mirenda, P. (2005). </a:t>
            </a:r>
            <a:r>
              <a:rPr lang="en-US" sz="1800" b="0" i="1" u="none" strike="noStrike" cap="none">
                <a:solidFill>
                  <a:schemeClr val="lt1"/>
                </a:solidFill>
                <a:latin typeface="Century Gothic"/>
                <a:ea typeface="Century Gothic"/>
                <a:cs typeface="Century Gothic"/>
                <a:sym typeface="Century Gothic"/>
              </a:rPr>
              <a:t>Augmentative &amp; alternative communication: supporting children &amp; adults with complex communication needs</a:t>
            </a:r>
            <a:r>
              <a:rPr lang="en-US" sz="1800" b="0" i="0" u="none" strike="noStrike" cap="none">
                <a:solidFill>
                  <a:schemeClr val="lt1"/>
                </a:solidFill>
                <a:latin typeface="Century Gothic"/>
                <a:ea typeface="Century Gothic"/>
                <a:cs typeface="Century Gothic"/>
                <a:sym typeface="Century Gothic"/>
              </a:rPr>
              <a:t> (3rd ed.). Baltimore: Paul H. Brookes Pub. Co.</a:t>
            </a:r>
            <a:endParaRPr sz="1800">
              <a:solidFill>
                <a:schemeClr val="lt1"/>
              </a:solidFill>
              <a:latin typeface="Century Gothic"/>
              <a:ea typeface="Century Gothic"/>
              <a:cs typeface="Century Gothic"/>
              <a:sym typeface="Century Gothic"/>
            </a:endParaRPr>
          </a:p>
        </p:txBody>
      </p:sp>
      <p:pic>
        <p:nvPicPr>
          <p:cNvPr id="294" name="Google Shape;294;g364da3fcedc_0_71" descr="Chart of how to support AAC communication for children and adults with complex needs."/>
          <p:cNvPicPr preferRelativeResize="0"/>
          <p:nvPr/>
        </p:nvPicPr>
        <p:blipFill rotWithShape="1">
          <a:blip r:embed="rId3">
            <a:alphaModFix/>
          </a:blip>
          <a:srcRect/>
          <a:stretch/>
        </p:blipFill>
        <p:spPr>
          <a:xfrm>
            <a:off x="2438400" y="1219199"/>
            <a:ext cx="4190999" cy="4780786"/>
          </a:xfrm>
          <a:prstGeom prst="rect">
            <a:avLst/>
          </a:prstGeom>
          <a:noFill/>
          <a:ln>
            <a:noFill/>
          </a:ln>
        </p:spPr>
      </p:pic>
      <p:pic>
        <p:nvPicPr>
          <p:cNvPr id="295" name="Google Shape;295;g364da3fcedc_0_71" descr="University of New Mexico Hospital logo"/>
          <p:cNvPicPr preferRelativeResize="0"/>
          <p:nvPr/>
        </p:nvPicPr>
        <p:blipFill rotWithShape="1">
          <a:blip r:embed="rId4">
            <a:alphaModFix/>
          </a:blip>
          <a:srcRect/>
          <a:stretch/>
        </p:blipFill>
        <p:spPr>
          <a:xfrm>
            <a:off x="7954158" y="518269"/>
            <a:ext cx="1177736" cy="87380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g364da3fcedc_0_78"/>
          <p:cNvSpPr txBox="1">
            <a:spLocks noGrp="1"/>
          </p:cNvSpPr>
          <p:nvPr>
            <p:ph type="title"/>
          </p:nvPr>
        </p:nvSpPr>
        <p:spPr>
          <a:xfrm>
            <a:off x="484710" y="452718"/>
            <a:ext cx="7055400" cy="1400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Types of AAC and Strategies	</a:t>
            </a:r>
            <a:endParaRPr/>
          </a:p>
        </p:txBody>
      </p:sp>
      <p:sp>
        <p:nvSpPr>
          <p:cNvPr id="301" name="Google Shape;301;g364da3fcedc_0_78"/>
          <p:cNvSpPr txBox="1">
            <a:spLocks noGrp="1"/>
          </p:cNvSpPr>
          <p:nvPr>
            <p:ph type="body" idx="1"/>
          </p:nvPr>
        </p:nvSpPr>
        <p:spPr>
          <a:xfrm>
            <a:off x="827700" y="2052925"/>
            <a:ext cx="6711600" cy="4195500"/>
          </a:xfrm>
          <a:prstGeom prst="rect">
            <a:avLst/>
          </a:prstGeom>
          <a:noFill/>
          <a:ln>
            <a:noFill/>
          </a:ln>
        </p:spPr>
        <p:txBody>
          <a:bodyPr spcFirstLastPara="1" wrap="square" lIns="91425" tIns="45700" rIns="91425" bIns="45700" anchor="t" anchorCtr="0">
            <a:normAutofit fontScale="92500" lnSpcReduction="20000"/>
          </a:bodyPr>
          <a:lstStyle/>
          <a:p>
            <a:pPr marL="342906" lvl="0" indent="-241306" algn="l" rtl="0">
              <a:spcBef>
                <a:spcPts val="0"/>
              </a:spcBef>
              <a:spcAft>
                <a:spcPts val="0"/>
              </a:spcAft>
              <a:buSzPct val="80000"/>
              <a:buNone/>
            </a:pPr>
            <a:endParaRPr/>
          </a:p>
          <a:p>
            <a:pPr marL="342906" lvl="0" indent="-335286" algn="l" rtl="0">
              <a:spcBef>
                <a:spcPts val="1000"/>
              </a:spcBef>
              <a:spcAft>
                <a:spcPts val="0"/>
              </a:spcAft>
              <a:buSzPct val="80000"/>
              <a:buChar char="►"/>
            </a:pPr>
            <a:r>
              <a:rPr lang="en-US"/>
              <a:t>Unaided – gesture, motor movements, vocalizations</a:t>
            </a:r>
            <a:endParaRPr/>
          </a:p>
          <a:p>
            <a:pPr marL="342906" lvl="0" indent="-335286" algn="l" rtl="0">
              <a:spcBef>
                <a:spcPts val="1000"/>
              </a:spcBef>
              <a:spcAft>
                <a:spcPts val="0"/>
              </a:spcAft>
              <a:buSzPct val="80000"/>
              <a:buChar char="►"/>
            </a:pPr>
            <a:r>
              <a:rPr lang="en-US"/>
              <a:t>Low Tech Options </a:t>
            </a:r>
            <a:endParaRPr/>
          </a:p>
          <a:p>
            <a:pPr marL="342906" lvl="0" indent="-335286" algn="l" rtl="0">
              <a:spcBef>
                <a:spcPts val="1000"/>
              </a:spcBef>
              <a:spcAft>
                <a:spcPts val="0"/>
              </a:spcAft>
              <a:buSzPct val="80000"/>
              <a:buChar char="►"/>
            </a:pPr>
            <a:r>
              <a:rPr lang="en-US"/>
              <a:t>Higher Tech – when/if available</a:t>
            </a:r>
            <a:endParaRPr/>
          </a:p>
          <a:p>
            <a:pPr marL="342906" lvl="0" indent="-335286" algn="l" rtl="0">
              <a:spcBef>
                <a:spcPts val="1000"/>
              </a:spcBef>
              <a:spcAft>
                <a:spcPts val="0"/>
              </a:spcAft>
              <a:buSzPct val="80000"/>
              <a:buChar char="►"/>
            </a:pPr>
            <a:r>
              <a:rPr lang="en-US"/>
              <a:t>Strategies </a:t>
            </a:r>
            <a:endParaRPr/>
          </a:p>
          <a:p>
            <a:pPr marL="742961" lvl="1" indent="-278895" algn="l" rtl="0">
              <a:spcBef>
                <a:spcPts val="1000"/>
              </a:spcBef>
              <a:spcAft>
                <a:spcPts val="0"/>
              </a:spcAft>
              <a:buSzPct val="79999"/>
              <a:buChar char="►"/>
            </a:pPr>
            <a:r>
              <a:rPr lang="en-US"/>
              <a:t>First letter cueing (dysarthria, apraxia, voice impairment)</a:t>
            </a:r>
            <a:endParaRPr/>
          </a:p>
          <a:p>
            <a:pPr marL="742961" lvl="1" indent="-278895" algn="l" rtl="0">
              <a:spcBef>
                <a:spcPts val="1000"/>
              </a:spcBef>
              <a:spcAft>
                <a:spcPts val="0"/>
              </a:spcAft>
              <a:buSzPct val="79999"/>
              <a:buChar char="►"/>
            </a:pPr>
            <a:r>
              <a:rPr lang="en-US" b="1">
                <a:solidFill>
                  <a:srgbClr val="FF0000"/>
                </a:solidFill>
              </a:rPr>
              <a:t>y/n questions</a:t>
            </a:r>
            <a:endParaRPr/>
          </a:p>
          <a:p>
            <a:pPr marL="742961" lvl="1" indent="-278895" algn="l" rtl="0">
              <a:spcBef>
                <a:spcPts val="1000"/>
              </a:spcBef>
              <a:spcAft>
                <a:spcPts val="0"/>
              </a:spcAft>
              <a:buSzPct val="79999"/>
              <a:buChar char="►"/>
            </a:pPr>
            <a:r>
              <a:rPr lang="en-US"/>
              <a:t>Scanning, eye gaze, tag questions, modeling</a:t>
            </a:r>
            <a:endParaRPr/>
          </a:p>
          <a:p>
            <a:pPr marL="742961" lvl="1" indent="-278895" algn="l" rtl="0">
              <a:spcBef>
                <a:spcPts val="1000"/>
              </a:spcBef>
              <a:spcAft>
                <a:spcPts val="0"/>
              </a:spcAft>
              <a:buSzPct val="79999"/>
              <a:buChar char="►"/>
            </a:pPr>
            <a:r>
              <a:rPr lang="en-US"/>
              <a:t>Additional time</a:t>
            </a:r>
            <a:endParaRPr/>
          </a:p>
          <a:p>
            <a:pPr marL="742961" lvl="1" indent="-194313" algn="l" rtl="0">
              <a:spcBef>
                <a:spcPts val="1000"/>
              </a:spcBef>
              <a:spcAft>
                <a:spcPts val="0"/>
              </a:spcAft>
              <a:buSzPct val="79999"/>
              <a:buNone/>
            </a:pPr>
            <a:endParaRPr/>
          </a:p>
          <a:p>
            <a:pPr marL="742961" lvl="1" indent="-194313" algn="l" rtl="0">
              <a:spcBef>
                <a:spcPts val="1000"/>
              </a:spcBef>
              <a:spcAft>
                <a:spcPts val="0"/>
              </a:spcAft>
              <a:buSzPct val="79999"/>
              <a:buNone/>
            </a:pPr>
            <a:endParaRPr/>
          </a:p>
          <a:p>
            <a:pPr marL="742961" lvl="1" indent="-194313" algn="l" rtl="0">
              <a:spcBef>
                <a:spcPts val="1000"/>
              </a:spcBef>
              <a:spcAft>
                <a:spcPts val="0"/>
              </a:spcAft>
              <a:buSzPct val="79999"/>
              <a:buNone/>
            </a:pPr>
            <a:endParaRPr/>
          </a:p>
        </p:txBody>
      </p:sp>
      <p:pic>
        <p:nvPicPr>
          <p:cNvPr id="302" name="Google Shape;302;g364da3fcedc_0_78" descr="University of New Mexico Hospital logo"/>
          <p:cNvPicPr preferRelativeResize="0"/>
          <p:nvPr/>
        </p:nvPicPr>
        <p:blipFill rotWithShape="1">
          <a:blip r:embed="rId3">
            <a:alphaModFix/>
          </a:blip>
          <a:srcRect/>
          <a:stretch/>
        </p:blipFill>
        <p:spPr>
          <a:xfrm>
            <a:off x="7954158" y="518269"/>
            <a:ext cx="1177736" cy="87380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g364da3fcedc_0_84"/>
          <p:cNvSpPr txBox="1">
            <a:spLocks noGrp="1"/>
          </p:cNvSpPr>
          <p:nvPr>
            <p:ph type="title"/>
          </p:nvPr>
        </p:nvSpPr>
        <p:spPr>
          <a:xfrm>
            <a:off x="484710" y="452718"/>
            <a:ext cx="7055400" cy="1400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Unaided AAC</a:t>
            </a:r>
            <a:endParaRPr/>
          </a:p>
        </p:txBody>
      </p:sp>
      <p:sp>
        <p:nvSpPr>
          <p:cNvPr id="308" name="Google Shape;308;g364da3fcedc_0_84"/>
          <p:cNvSpPr txBox="1">
            <a:spLocks noGrp="1"/>
          </p:cNvSpPr>
          <p:nvPr>
            <p:ph type="body" idx="1"/>
          </p:nvPr>
        </p:nvSpPr>
        <p:spPr>
          <a:xfrm>
            <a:off x="704870" y="2052925"/>
            <a:ext cx="6711600" cy="4195500"/>
          </a:xfrm>
          <a:prstGeom prst="rect">
            <a:avLst/>
          </a:prstGeom>
          <a:noFill/>
          <a:ln>
            <a:noFill/>
          </a:ln>
        </p:spPr>
        <p:txBody>
          <a:bodyPr spcFirstLastPara="1" wrap="square" lIns="91425" tIns="45700" rIns="91425" bIns="45700" anchor="t" anchorCtr="0">
            <a:normAutofit lnSpcReduction="10000"/>
          </a:bodyPr>
          <a:lstStyle/>
          <a:p>
            <a:pPr marL="342906" lvl="0" indent="-342906" algn="l" rtl="0">
              <a:spcBef>
                <a:spcPts val="0"/>
              </a:spcBef>
              <a:spcAft>
                <a:spcPts val="0"/>
              </a:spcAft>
              <a:buSzPts val="1600"/>
              <a:buChar char="►"/>
            </a:pPr>
            <a:r>
              <a:rPr lang="en-US"/>
              <a:t>Gestures, facial expressions, motor movements, vocalizations</a:t>
            </a:r>
            <a:endParaRPr/>
          </a:p>
          <a:p>
            <a:pPr marL="742961" lvl="1" indent="-285753" algn="l" rtl="0">
              <a:spcBef>
                <a:spcPts val="1000"/>
              </a:spcBef>
              <a:spcAft>
                <a:spcPts val="0"/>
              </a:spcAft>
              <a:buSzPts val="1440"/>
              <a:buChar char="►"/>
            </a:pPr>
            <a:r>
              <a:rPr lang="en-US"/>
              <a:t>Useful with y/n questions</a:t>
            </a:r>
            <a:endParaRPr/>
          </a:p>
          <a:p>
            <a:pPr marL="742961" lvl="1" indent="-285753" algn="l" rtl="0">
              <a:spcBef>
                <a:spcPts val="1000"/>
              </a:spcBef>
              <a:spcAft>
                <a:spcPts val="0"/>
              </a:spcAft>
              <a:buSzPts val="1440"/>
              <a:buChar char="►"/>
            </a:pPr>
            <a:r>
              <a:rPr lang="en-US"/>
              <a:t>Can represent agreed upon messages</a:t>
            </a:r>
            <a:endParaRPr/>
          </a:p>
          <a:p>
            <a:pPr marL="742961" lvl="1" indent="-285753" algn="l" rtl="0">
              <a:spcBef>
                <a:spcPts val="1000"/>
              </a:spcBef>
              <a:spcAft>
                <a:spcPts val="0"/>
              </a:spcAft>
              <a:buSzPts val="1440"/>
              <a:buChar char="►"/>
            </a:pPr>
            <a:r>
              <a:rPr lang="en-US"/>
              <a:t>Should be reliable and consistent</a:t>
            </a:r>
            <a:endParaRPr/>
          </a:p>
          <a:p>
            <a:pPr marL="742961" lvl="1" indent="-285753" algn="l" rtl="0">
              <a:spcBef>
                <a:spcPts val="1000"/>
              </a:spcBef>
              <a:spcAft>
                <a:spcPts val="0"/>
              </a:spcAft>
              <a:buSzPts val="1440"/>
              <a:buChar char="►"/>
            </a:pPr>
            <a:r>
              <a:rPr lang="en-US"/>
              <a:t>Ensure that communication partners are aware of meanings</a:t>
            </a:r>
            <a:endParaRPr/>
          </a:p>
          <a:p>
            <a:pPr marL="1143020" lvl="2" indent="-228603" algn="l" rtl="0">
              <a:spcBef>
                <a:spcPts val="1000"/>
              </a:spcBef>
              <a:spcAft>
                <a:spcPts val="0"/>
              </a:spcAft>
              <a:buSzPts val="1280"/>
              <a:buChar char="►"/>
            </a:pPr>
            <a:r>
              <a:rPr lang="en-US"/>
              <a:t>Education with family and staff</a:t>
            </a:r>
            <a:endParaRPr/>
          </a:p>
          <a:p>
            <a:pPr marL="1143020" lvl="2" indent="-228603" algn="l" rtl="0">
              <a:spcBef>
                <a:spcPts val="1000"/>
              </a:spcBef>
              <a:spcAft>
                <a:spcPts val="0"/>
              </a:spcAft>
              <a:buSzPts val="1280"/>
              <a:buChar char="►"/>
            </a:pPr>
            <a:r>
              <a:rPr lang="en-US"/>
              <a:t>Include information in EMR</a:t>
            </a:r>
            <a:endParaRPr/>
          </a:p>
          <a:p>
            <a:pPr marL="1143020" lvl="2" indent="-228603" algn="l" rtl="0">
              <a:spcBef>
                <a:spcPts val="1000"/>
              </a:spcBef>
              <a:spcAft>
                <a:spcPts val="0"/>
              </a:spcAft>
              <a:buSzPts val="1280"/>
              <a:buChar char="►"/>
            </a:pPr>
            <a:r>
              <a:rPr lang="en-US"/>
              <a:t>Post the meanings at bedside </a:t>
            </a:r>
            <a:endParaRPr/>
          </a:p>
          <a:p>
            <a:pPr marL="1143020" lvl="2" indent="-228603" algn="l" rtl="0">
              <a:spcBef>
                <a:spcPts val="1000"/>
              </a:spcBef>
              <a:spcAft>
                <a:spcPts val="0"/>
              </a:spcAft>
              <a:buSzPts val="1280"/>
              <a:buNone/>
            </a:pPr>
            <a:r>
              <a:rPr lang="en-US"/>
              <a:t>(above pt and in pt’s view)</a:t>
            </a:r>
            <a:endParaRPr/>
          </a:p>
          <a:p>
            <a:pPr marL="1143020" lvl="2" indent="-147323" algn="l" rtl="0">
              <a:spcBef>
                <a:spcPts val="1000"/>
              </a:spcBef>
              <a:spcAft>
                <a:spcPts val="0"/>
              </a:spcAft>
              <a:buSzPts val="1280"/>
              <a:buNone/>
            </a:pPr>
            <a:endParaRPr/>
          </a:p>
        </p:txBody>
      </p:sp>
      <p:sp>
        <p:nvSpPr>
          <p:cNvPr id="309" name="Google Shape;309;g364da3fcedc_0_84">
            <a:extLst>
              <a:ext uri="{C183D7F6-B498-43B3-948B-1728B52AA6E4}">
                <adec:decorative xmlns:adec="http://schemas.microsoft.com/office/drawing/2017/decorative" val="1"/>
              </a:ext>
            </a:extLst>
          </p:cNvPr>
          <p:cNvSpPr/>
          <p:nvPr/>
        </p:nvSpPr>
        <p:spPr>
          <a:xfrm>
            <a:off x="5922830" y="4420979"/>
            <a:ext cx="2057400" cy="2037300"/>
          </a:xfrm>
          <a:prstGeom prst="rect">
            <a:avLst/>
          </a:prstGeom>
          <a:noFill/>
          <a:ln w="19050" cap="rnd" cmpd="sng">
            <a:solidFill>
              <a:srgbClr val="800F0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310" name="Google Shape;310;g364da3fcedc_0_84"/>
          <p:cNvSpPr txBox="1"/>
          <p:nvPr/>
        </p:nvSpPr>
        <p:spPr>
          <a:xfrm>
            <a:off x="5943600" y="4800600"/>
            <a:ext cx="16815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entury Gothic"/>
                <a:ea typeface="Century Gothic"/>
                <a:cs typeface="Century Gothic"/>
                <a:sym typeface="Century Gothic"/>
              </a:rPr>
              <a:t>Yes = 2 eye blinks</a:t>
            </a:r>
            <a:endParaRPr/>
          </a:p>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1800">
                <a:solidFill>
                  <a:schemeClr val="lt1"/>
                </a:solidFill>
                <a:latin typeface="Century Gothic"/>
                <a:ea typeface="Century Gothic"/>
                <a:cs typeface="Century Gothic"/>
                <a:sym typeface="Century Gothic"/>
              </a:rPr>
              <a:t>No  = 1 finger </a:t>
            </a:r>
            <a:endParaRPr sz="1800">
              <a:solidFill>
                <a:schemeClr val="lt1"/>
              </a:solidFill>
              <a:latin typeface="Century Gothic"/>
              <a:ea typeface="Century Gothic"/>
              <a:cs typeface="Century Gothic"/>
              <a:sym typeface="Century Gothic"/>
            </a:endParaRPr>
          </a:p>
        </p:txBody>
      </p:sp>
      <p:pic>
        <p:nvPicPr>
          <p:cNvPr id="311" name="Google Shape;311;g364da3fcedc_0_84" descr="University of New Mexico Hospital logo"/>
          <p:cNvPicPr preferRelativeResize="0"/>
          <p:nvPr/>
        </p:nvPicPr>
        <p:blipFill rotWithShape="1">
          <a:blip r:embed="rId3">
            <a:alphaModFix/>
          </a:blip>
          <a:srcRect/>
          <a:stretch/>
        </p:blipFill>
        <p:spPr>
          <a:xfrm>
            <a:off x="7954158" y="518269"/>
            <a:ext cx="1177736" cy="87380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g364da3fcedc_0_92"/>
          <p:cNvSpPr txBox="1">
            <a:spLocks noGrp="1"/>
          </p:cNvSpPr>
          <p:nvPr>
            <p:ph type="title"/>
          </p:nvPr>
        </p:nvSpPr>
        <p:spPr>
          <a:xfrm>
            <a:off x="484710" y="452718"/>
            <a:ext cx="7055400" cy="1400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Low Tech</a:t>
            </a:r>
            <a:endParaRPr/>
          </a:p>
        </p:txBody>
      </p:sp>
      <p:sp>
        <p:nvSpPr>
          <p:cNvPr id="317" name="Google Shape;317;g364da3fcedc_0_92"/>
          <p:cNvSpPr txBox="1">
            <a:spLocks noGrp="1"/>
          </p:cNvSpPr>
          <p:nvPr>
            <p:ph type="body" idx="1"/>
          </p:nvPr>
        </p:nvSpPr>
        <p:spPr>
          <a:xfrm>
            <a:off x="827700" y="2052925"/>
            <a:ext cx="6711600" cy="4195500"/>
          </a:xfrm>
          <a:prstGeom prst="rect">
            <a:avLst/>
          </a:prstGeom>
          <a:noFill/>
          <a:ln>
            <a:noFill/>
          </a:ln>
        </p:spPr>
        <p:txBody>
          <a:bodyPr spcFirstLastPara="1" wrap="square" lIns="91425" tIns="45700" rIns="91425" bIns="45700" anchor="t" anchorCtr="0">
            <a:normAutofit lnSpcReduction="20000"/>
          </a:bodyPr>
          <a:lstStyle/>
          <a:p>
            <a:pPr marL="342906" lvl="0" indent="-350526" algn="l" rtl="0">
              <a:spcBef>
                <a:spcPts val="0"/>
              </a:spcBef>
              <a:spcAft>
                <a:spcPts val="0"/>
              </a:spcAft>
              <a:buSzPts val="1600"/>
              <a:buChar char="►"/>
            </a:pPr>
            <a:r>
              <a:rPr lang="en-US"/>
              <a:t>“Rapid Access”</a:t>
            </a:r>
            <a:endParaRPr/>
          </a:p>
          <a:p>
            <a:pPr marL="342906" lvl="0" indent="-350526" algn="l" rtl="0">
              <a:spcBef>
                <a:spcPts val="1000"/>
              </a:spcBef>
              <a:spcAft>
                <a:spcPts val="0"/>
              </a:spcAft>
              <a:buSzPts val="1600"/>
              <a:buChar char="►"/>
            </a:pPr>
            <a:r>
              <a:rPr lang="en-US"/>
              <a:t>Writing</a:t>
            </a:r>
            <a:endParaRPr/>
          </a:p>
          <a:p>
            <a:pPr marL="742961" lvl="1" indent="-292611" algn="l" rtl="0">
              <a:spcBef>
                <a:spcPts val="1000"/>
              </a:spcBef>
              <a:spcAft>
                <a:spcPts val="0"/>
              </a:spcAft>
              <a:buSzPts val="1440"/>
              <a:buChar char="►"/>
            </a:pPr>
            <a:r>
              <a:rPr lang="en-US"/>
              <a:t>Pen/Paper, whiteboard, boogie board</a:t>
            </a:r>
            <a:endParaRPr/>
          </a:p>
          <a:p>
            <a:pPr marL="342906" lvl="0" indent="-350526" algn="l" rtl="0">
              <a:spcBef>
                <a:spcPts val="1000"/>
              </a:spcBef>
              <a:spcAft>
                <a:spcPts val="0"/>
              </a:spcAft>
              <a:buSzPts val="1600"/>
              <a:buChar char="►"/>
            </a:pPr>
            <a:r>
              <a:rPr lang="en-US"/>
              <a:t>Objects</a:t>
            </a:r>
            <a:endParaRPr/>
          </a:p>
          <a:p>
            <a:pPr marL="342906" lvl="0" indent="-350526" algn="l" rtl="0">
              <a:spcBef>
                <a:spcPts val="1000"/>
              </a:spcBef>
              <a:spcAft>
                <a:spcPts val="0"/>
              </a:spcAft>
              <a:buSzPts val="1600"/>
              <a:buChar char="►"/>
            </a:pPr>
            <a:r>
              <a:rPr lang="en-US"/>
              <a:t>Picture, word, or letter boards</a:t>
            </a:r>
            <a:endParaRPr/>
          </a:p>
          <a:p>
            <a:pPr marL="742961" lvl="1" indent="-292611" algn="l" rtl="0">
              <a:spcBef>
                <a:spcPts val="1000"/>
              </a:spcBef>
              <a:spcAft>
                <a:spcPts val="0"/>
              </a:spcAft>
              <a:buSzPts val="1440"/>
              <a:buChar char="►"/>
            </a:pPr>
            <a:r>
              <a:rPr lang="en-US"/>
              <a:t>Direct selection</a:t>
            </a:r>
            <a:endParaRPr/>
          </a:p>
          <a:p>
            <a:pPr marL="742961" lvl="1" indent="-292611" algn="l" rtl="0">
              <a:spcBef>
                <a:spcPts val="1000"/>
              </a:spcBef>
              <a:spcAft>
                <a:spcPts val="0"/>
              </a:spcAft>
              <a:buSzPts val="1440"/>
              <a:buChar char="►"/>
            </a:pPr>
            <a:r>
              <a:rPr lang="en-US"/>
              <a:t>Partner assisted scanning</a:t>
            </a:r>
            <a:endParaRPr/>
          </a:p>
          <a:p>
            <a:pPr marL="742961" lvl="1" indent="-292611" algn="l" rtl="0">
              <a:spcBef>
                <a:spcPts val="1000"/>
              </a:spcBef>
              <a:spcAft>
                <a:spcPts val="0"/>
              </a:spcAft>
              <a:buSzPts val="1440"/>
              <a:buChar char="►"/>
            </a:pPr>
            <a:r>
              <a:rPr lang="en-US"/>
              <a:t>Eye Gaze</a:t>
            </a:r>
            <a:endParaRPr/>
          </a:p>
          <a:p>
            <a:pPr marL="1143020" lvl="2" indent="-234699" algn="l" rtl="0">
              <a:spcBef>
                <a:spcPts val="1000"/>
              </a:spcBef>
              <a:spcAft>
                <a:spcPts val="0"/>
              </a:spcAft>
              <a:buSzPts val="1280"/>
              <a:buChar char="►"/>
            </a:pPr>
            <a:r>
              <a:rPr lang="en-US"/>
              <a:t>Eye-com</a:t>
            </a:r>
            <a:endParaRPr/>
          </a:p>
          <a:p>
            <a:pPr marL="1143020" lvl="2" indent="-234699" algn="l" rtl="0">
              <a:spcBef>
                <a:spcPts val="1000"/>
              </a:spcBef>
              <a:spcAft>
                <a:spcPts val="0"/>
              </a:spcAft>
              <a:buSzPts val="1280"/>
              <a:buChar char="►"/>
            </a:pPr>
            <a:r>
              <a:rPr lang="en-US"/>
              <a:t>E-tran</a:t>
            </a:r>
            <a:endParaRPr/>
          </a:p>
          <a:p>
            <a:pPr marL="1143020" lvl="2" indent="-234699" algn="l" rtl="0">
              <a:spcBef>
                <a:spcPts val="1000"/>
              </a:spcBef>
              <a:spcAft>
                <a:spcPts val="0"/>
              </a:spcAft>
              <a:buSzPts val="1280"/>
              <a:buChar char="►"/>
            </a:pPr>
            <a:r>
              <a:rPr lang="en-US"/>
              <a:t>Eye link</a:t>
            </a:r>
            <a:endParaRPr/>
          </a:p>
          <a:p>
            <a:pPr marL="342906" lvl="0" indent="-350526" algn="l" rtl="0">
              <a:spcBef>
                <a:spcPts val="1000"/>
              </a:spcBef>
              <a:spcAft>
                <a:spcPts val="0"/>
              </a:spcAft>
              <a:buSzPts val="1600"/>
              <a:buChar char="►"/>
            </a:pPr>
            <a:r>
              <a:rPr lang="en-US"/>
              <a:t>Speech Valve</a:t>
            </a:r>
            <a:endParaRPr/>
          </a:p>
        </p:txBody>
      </p:sp>
      <p:pic>
        <p:nvPicPr>
          <p:cNvPr id="318" name="Google Shape;318;g364da3fcedc_0_92" descr="Eye-Com™ Board Kit"/>
          <p:cNvPicPr preferRelativeResize="0"/>
          <p:nvPr/>
        </p:nvPicPr>
        <p:blipFill rotWithShape="1">
          <a:blip r:embed="rId3">
            <a:alphaModFix/>
          </a:blip>
          <a:srcRect/>
          <a:stretch/>
        </p:blipFill>
        <p:spPr>
          <a:xfrm>
            <a:off x="6019800" y="1676400"/>
            <a:ext cx="2209800" cy="2209801"/>
          </a:xfrm>
          <a:prstGeom prst="rect">
            <a:avLst/>
          </a:prstGeom>
          <a:noFill/>
          <a:ln>
            <a:noFill/>
          </a:ln>
        </p:spPr>
      </p:pic>
      <p:pic>
        <p:nvPicPr>
          <p:cNvPr id="319" name="Google Shape;319;g364da3fcedc_0_92" descr="E-Tran Communication Board"/>
          <p:cNvPicPr preferRelativeResize="0"/>
          <p:nvPr/>
        </p:nvPicPr>
        <p:blipFill rotWithShape="1">
          <a:blip r:embed="rId4">
            <a:alphaModFix/>
          </a:blip>
          <a:srcRect/>
          <a:stretch/>
        </p:blipFill>
        <p:spPr>
          <a:xfrm>
            <a:off x="3581400" y="4419600"/>
            <a:ext cx="2438400" cy="1873136"/>
          </a:xfrm>
          <a:prstGeom prst="rect">
            <a:avLst/>
          </a:prstGeom>
          <a:noFill/>
          <a:ln>
            <a:noFill/>
          </a:ln>
        </p:spPr>
      </p:pic>
      <p:pic>
        <p:nvPicPr>
          <p:cNvPr id="320" name="Google Shape;320;g364da3fcedc_0_92" descr="EyeLink2"/>
          <p:cNvPicPr preferRelativeResize="0"/>
          <p:nvPr/>
        </p:nvPicPr>
        <p:blipFill rotWithShape="1">
          <a:blip r:embed="rId5">
            <a:alphaModFix/>
          </a:blip>
          <a:srcRect/>
          <a:stretch/>
        </p:blipFill>
        <p:spPr>
          <a:xfrm>
            <a:off x="6400800" y="4419600"/>
            <a:ext cx="1952625" cy="2190750"/>
          </a:xfrm>
          <a:prstGeom prst="rect">
            <a:avLst/>
          </a:prstGeom>
          <a:noFill/>
          <a:ln>
            <a:noFill/>
          </a:ln>
        </p:spPr>
      </p:pic>
      <p:pic>
        <p:nvPicPr>
          <p:cNvPr id="321" name="Google Shape;321;g364da3fcedc_0_92" descr="University of New Mexico Hospital logo"/>
          <p:cNvPicPr preferRelativeResize="0"/>
          <p:nvPr/>
        </p:nvPicPr>
        <p:blipFill rotWithShape="1">
          <a:blip r:embed="rId6">
            <a:alphaModFix/>
          </a:blip>
          <a:srcRect/>
          <a:stretch/>
        </p:blipFill>
        <p:spPr>
          <a:xfrm>
            <a:off x="7954158" y="518269"/>
            <a:ext cx="1177736" cy="87380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g364da3fcedc_0_101"/>
          <p:cNvSpPr txBox="1">
            <a:spLocks noGrp="1"/>
          </p:cNvSpPr>
          <p:nvPr>
            <p:ph type="title"/>
          </p:nvPr>
        </p:nvSpPr>
        <p:spPr>
          <a:xfrm>
            <a:off x="484710" y="452718"/>
            <a:ext cx="7055400" cy="1400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Examples of Low Tech AAC</a:t>
            </a:r>
            <a:endParaRPr/>
          </a:p>
        </p:txBody>
      </p:sp>
      <p:pic>
        <p:nvPicPr>
          <p:cNvPr id="327" name="Google Shape;327;g364da3fcedc_0_101" descr="Health care communication board"/>
          <p:cNvPicPr preferRelativeResize="0"/>
          <p:nvPr/>
        </p:nvPicPr>
        <p:blipFill rotWithShape="1">
          <a:blip r:embed="rId3">
            <a:alphaModFix/>
          </a:blip>
          <a:srcRect/>
          <a:stretch/>
        </p:blipFill>
        <p:spPr>
          <a:xfrm>
            <a:off x="184460" y="1853248"/>
            <a:ext cx="4267200" cy="3314700"/>
          </a:xfrm>
          <a:prstGeom prst="rect">
            <a:avLst/>
          </a:prstGeom>
          <a:noFill/>
          <a:ln>
            <a:noFill/>
          </a:ln>
        </p:spPr>
      </p:pic>
      <p:pic>
        <p:nvPicPr>
          <p:cNvPr id="328" name="Google Shape;328;g364da3fcedc_0_101" descr="Health care communication board"/>
          <p:cNvPicPr preferRelativeResize="0"/>
          <p:nvPr/>
        </p:nvPicPr>
        <p:blipFill rotWithShape="1">
          <a:blip r:embed="rId4">
            <a:alphaModFix/>
          </a:blip>
          <a:srcRect/>
          <a:stretch/>
        </p:blipFill>
        <p:spPr>
          <a:xfrm>
            <a:off x="4658865" y="1853248"/>
            <a:ext cx="4271761" cy="3314700"/>
          </a:xfrm>
          <a:prstGeom prst="rect">
            <a:avLst/>
          </a:prstGeom>
          <a:noFill/>
          <a:ln>
            <a:noFill/>
          </a:ln>
        </p:spPr>
      </p:pic>
      <p:pic>
        <p:nvPicPr>
          <p:cNvPr id="329" name="Google Shape;329;g364da3fcedc_0_101" descr="University of New Mexico Hospital logo"/>
          <p:cNvPicPr preferRelativeResize="0"/>
          <p:nvPr/>
        </p:nvPicPr>
        <p:blipFill rotWithShape="1">
          <a:blip r:embed="rId5">
            <a:alphaModFix/>
          </a:blip>
          <a:srcRect/>
          <a:stretch/>
        </p:blipFill>
        <p:spPr>
          <a:xfrm>
            <a:off x="7954158" y="518269"/>
            <a:ext cx="1177736" cy="87380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2" name="Title 1">
            <a:extLst>
              <a:ext uri="{FF2B5EF4-FFF2-40B4-BE49-F238E27FC236}">
                <a16:creationId xmlns:a16="http://schemas.microsoft.com/office/drawing/2014/main" id="{E83B2894-5230-583F-AF7E-351B3C3B0685}"/>
              </a:ext>
            </a:extLst>
          </p:cNvPr>
          <p:cNvSpPr>
            <a:spLocks noGrp="1"/>
          </p:cNvSpPr>
          <p:nvPr>
            <p:ph type="title" idx="4294967295"/>
          </p:nvPr>
        </p:nvSpPr>
        <p:spPr>
          <a:xfrm>
            <a:off x="484710" y="-1400530"/>
            <a:ext cx="7055380" cy="1400530"/>
          </a:xfrm>
        </p:spPr>
        <p:txBody>
          <a:bodyPr spcFirstLastPara="1" wrap="square" lIns="91425" tIns="45700" rIns="91425" bIns="45700" anchor="b" anchorCtr="0">
            <a:noAutofit/>
          </a:bodyPr>
          <a:lstStyle/>
          <a:p>
            <a:r>
              <a:rPr lang="en-US" dirty="0"/>
              <a:t>Paper Communication Book</a:t>
            </a:r>
          </a:p>
        </p:txBody>
      </p:sp>
      <p:pic>
        <p:nvPicPr>
          <p:cNvPr id="334" name="Google Shape;334;g364da3fcedc_0_108" descr="Paper communication board"/>
          <p:cNvPicPr preferRelativeResize="0"/>
          <p:nvPr/>
        </p:nvPicPr>
        <p:blipFill rotWithShape="1">
          <a:blip r:embed="rId3">
            <a:alphaModFix/>
          </a:blip>
          <a:srcRect/>
          <a:stretch/>
        </p:blipFill>
        <p:spPr>
          <a:xfrm>
            <a:off x="300109" y="491320"/>
            <a:ext cx="7023565" cy="5954404"/>
          </a:xfrm>
          <a:prstGeom prst="rect">
            <a:avLst/>
          </a:prstGeom>
          <a:noFill/>
          <a:ln>
            <a:noFill/>
          </a:ln>
        </p:spPr>
      </p:pic>
      <p:pic>
        <p:nvPicPr>
          <p:cNvPr id="335" name="Google Shape;335;g364da3fcedc_0_108" descr="University of New Mexico Hospital logo"/>
          <p:cNvPicPr preferRelativeResize="0"/>
          <p:nvPr/>
        </p:nvPicPr>
        <p:blipFill rotWithShape="1">
          <a:blip r:embed="rId4">
            <a:alphaModFix/>
          </a:blip>
          <a:srcRect/>
          <a:stretch/>
        </p:blipFill>
        <p:spPr>
          <a:xfrm>
            <a:off x="7954158" y="518269"/>
            <a:ext cx="1177736" cy="87380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2" name="Title 1">
            <a:extLst>
              <a:ext uri="{FF2B5EF4-FFF2-40B4-BE49-F238E27FC236}">
                <a16:creationId xmlns:a16="http://schemas.microsoft.com/office/drawing/2014/main" id="{C3E9DB0B-FB09-8BAA-A707-C18AFD55281B}"/>
              </a:ext>
            </a:extLst>
          </p:cNvPr>
          <p:cNvSpPr>
            <a:spLocks noGrp="1"/>
          </p:cNvSpPr>
          <p:nvPr>
            <p:ph type="title" idx="4294967295"/>
          </p:nvPr>
        </p:nvSpPr>
        <p:spPr>
          <a:xfrm>
            <a:off x="484710" y="-1400530"/>
            <a:ext cx="7055380" cy="1400530"/>
          </a:xfrm>
        </p:spPr>
        <p:txBody>
          <a:bodyPr spcFirstLastPara="1" wrap="square" lIns="91425" tIns="45700" rIns="91425" bIns="45700" anchor="b" anchorCtr="0">
            <a:noAutofit/>
          </a:bodyPr>
          <a:lstStyle/>
          <a:p>
            <a:r>
              <a:rPr lang="en-US" dirty="0"/>
              <a:t>Alphabet Board</a:t>
            </a:r>
          </a:p>
        </p:txBody>
      </p:sp>
      <p:pic>
        <p:nvPicPr>
          <p:cNvPr id="340" name="Google Shape;340;g364da3fcedc_0_113" descr="Alphabet Board"/>
          <p:cNvPicPr preferRelativeResize="0"/>
          <p:nvPr/>
        </p:nvPicPr>
        <p:blipFill rotWithShape="1">
          <a:blip r:embed="rId3">
            <a:alphaModFix/>
          </a:blip>
          <a:srcRect/>
          <a:stretch/>
        </p:blipFill>
        <p:spPr>
          <a:xfrm>
            <a:off x="354841" y="1020934"/>
            <a:ext cx="7468809" cy="5599652"/>
          </a:xfrm>
          <a:prstGeom prst="rect">
            <a:avLst/>
          </a:prstGeom>
          <a:noFill/>
          <a:ln>
            <a:noFill/>
          </a:ln>
        </p:spPr>
      </p:pic>
      <p:pic>
        <p:nvPicPr>
          <p:cNvPr id="341" name="Google Shape;341;g364da3fcedc_0_113" descr="University of New Mexico Hospital logo"/>
          <p:cNvPicPr preferRelativeResize="0"/>
          <p:nvPr/>
        </p:nvPicPr>
        <p:blipFill rotWithShape="1">
          <a:blip r:embed="rId4">
            <a:alphaModFix/>
          </a:blip>
          <a:srcRect/>
          <a:stretch/>
        </p:blipFill>
        <p:spPr>
          <a:xfrm>
            <a:off x="7954158" y="518269"/>
            <a:ext cx="1177736" cy="87380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2" name="Title 1">
            <a:extLst>
              <a:ext uri="{FF2B5EF4-FFF2-40B4-BE49-F238E27FC236}">
                <a16:creationId xmlns:a16="http://schemas.microsoft.com/office/drawing/2014/main" id="{EB6D4151-77A2-9282-893B-0812248ED4B5}"/>
              </a:ext>
            </a:extLst>
          </p:cNvPr>
          <p:cNvSpPr>
            <a:spLocks noGrp="1"/>
          </p:cNvSpPr>
          <p:nvPr>
            <p:ph type="title" idx="4294967295"/>
          </p:nvPr>
        </p:nvSpPr>
        <p:spPr>
          <a:xfrm>
            <a:off x="484710" y="-1400530"/>
            <a:ext cx="7055380" cy="1400530"/>
          </a:xfrm>
        </p:spPr>
        <p:txBody>
          <a:bodyPr spcFirstLastPara="1" wrap="square" lIns="91425" tIns="45700" rIns="91425" bIns="45700" anchor="b" anchorCtr="0">
            <a:noAutofit/>
          </a:bodyPr>
          <a:lstStyle/>
          <a:p>
            <a:r>
              <a:rPr lang="en-US" dirty="0"/>
              <a:t>Alphabet Board</a:t>
            </a:r>
          </a:p>
        </p:txBody>
      </p:sp>
      <p:pic>
        <p:nvPicPr>
          <p:cNvPr id="346" name="Google Shape;346;g364da3fcedc_0_118" descr="Alphabet board"/>
          <p:cNvPicPr preferRelativeResize="0"/>
          <p:nvPr/>
        </p:nvPicPr>
        <p:blipFill rotWithShape="1">
          <a:blip r:embed="rId3">
            <a:alphaModFix/>
          </a:blip>
          <a:srcRect/>
          <a:stretch/>
        </p:blipFill>
        <p:spPr>
          <a:xfrm>
            <a:off x="133065" y="161925"/>
            <a:ext cx="4114800" cy="3267075"/>
          </a:xfrm>
          <a:prstGeom prst="rect">
            <a:avLst/>
          </a:prstGeom>
          <a:noFill/>
          <a:ln>
            <a:noFill/>
          </a:ln>
        </p:spPr>
      </p:pic>
      <p:pic>
        <p:nvPicPr>
          <p:cNvPr id="347" name="Google Shape;347;g364da3fcedc_0_118" descr="Alphabet Board"/>
          <p:cNvPicPr preferRelativeResize="0"/>
          <p:nvPr/>
        </p:nvPicPr>
        <p:blipFill rotWithShape="1">
          <a:blip r:embed="rId4">
            <a:alphaModFix/>
          </a:blip>
          <a:srcRect/>
          <a:stretch/>
        </p:blipFill>
        <p:spPr>
          <a:xfrm>
            <a:off x="4247865" y="2998542"/>
            <a:ext cx="4661420" cy="3601075"/>
          </a:xfrm>
          <a:prstGeom prst="rect">
            <a:avLst/>
          </a:prstGeom>
          <a:noFill/>
          <a:ln>
            <a:noFill/>
          </a:ln>
        </p:spPr>
      </p:pic>
      <p:pic>
        <p:nvPicPr>
          <p:cNvPr id="348" name="Google Shape;348;g364da3fcedc_0_118" descr="University of New Mexico Hospital logo"/>
          <p:cNvPicPr preferRelativeResize="0"/>
          <p:nvPr/>
        </p:nvPicPr>
        <p:blipFill rotWithShape="1">
          <a:blip r:embed="rId5">
            <a:alphaModFix/>
          </a:blip>
          <a:srcRect/>
          <a:stretch/>
        </p:blipFill>
        <p:spPr>
          <a:xfrm>
            <a:off x="7954158" y="518269"/>
            <a:ext cx="1177736" cy="87380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 name="Title 2">
            <a:extLst>
              <a:ext uri="{FF2B5EF4-FFF2-40B4-BE49-F238E27FC236}">
                <a16:creationId xmlns:a16="http://schemas.microsoft.com/office/drawing/2014/main" id="{52275C4A-CBDC-82C6-E2F7-81A4BED4393A}"/>
              </a:ext>
            </a:extLst>
          </p:cNvPr>
          <p:cNvSpPr>
            <a:spLocks noGrp="1"/>
          </p:cNvSpPr>
          <p:nvPr>
            <p:ph type="title" idx="4294967295"/>
          </p:nvPr>
        </p:nvSpPr>
        <p:spPr>
          <a:xfrm>
            <a:off x="484710" y="-1400530"/>
            <a:ext cx="7055380" cy="1400530"/>
          </a:xfrm>
        </p:spPr>
        <p:txBody>
          <a:bodyPr spcFirstLastPara="1" wrap="square" lIns="91425" tIns="45700" rIns="91425" bIns="45700" anchor="b" anchorCtr="0">
            <a:noAutofit/>
          </a:bodyPr>
          <a:lstStyle/>
          <a:p>
            <a:r>
              <a:rPr lang="en-US" dirty="0"/>
              <a:t>Low-Tech </a:t>
            </a:r>
            <a:r>
              <a:rPr lang="en-US" dirty="0" err="1"/>
              <a:t>Eyegaze</a:t>
            </a:r>
            <a:r>
              <a:rPr lang="en-US" dirty="0"/>
              <a:t> Board</a:t>
            </a:r>
          </a:p>
        </p:txBody>
      </p:sp>
      <p:pic>
        <p:nvPicPr>
          <p:cNvPr id="353" name="Google Shape;353;g364da3fcedc_0_124" descr="Letters and Numbers board on plastic eyegaze board."/>
          <p:cNvPicPr preferRelativeResize="0"/>
          <p:nvPr/>
        </p:nvPicPr>
        <p:blipFill rotWithShape="1">
          <a:blip r:embed="rId3">
            <a:alphaModFix/>
          </a:blip>
          <a:srcRect/>
          <a:stretch/>
        </p:blipFill>
        <p:spPr>
          <a:xfrm>
            <a:off x="361950" y="439570"/>
            <a:ext cx="4713474" cy="3668405"/>
          </a:xfrm>
          <a:prstGeom prst="rect">
            <a:avLst/>
          </a:prstGeom>
          <a:noFill/>
          <a:ln>
            <a:noFill/>
          </a:ln>
        </p:spPr>
      </p:pic>
      <p:sp>
        <p:nvSpPr>
          <p:cNvPr id="355" name="Google Shape;355;g364da3fcedc_0_124"/>
          <p:cNvSpPr/>
          <p:nvPr/>
        </p:nvSpPr>
        <p:spPr>
          <a:xfrm>
            <a:off x="971253" y="5108120"/>
            <a:ext cx="34950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u="sng">
                <a:solidFill>
                  <a:schemeClr val="lt1"/>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https://youtu.be/lfLuqGAxaz4</a:t>
            </a:r>
            <a:endParaRPr sz="1800">
              <a:solidFill>
                <a:schemeClr val="lt1"/>
              </a:solidFill>
              <a:latin typeface="Century Gothic"/>
              <a:ea typeface="Century Gothic"/>
              <a:cs typeface="Century Gothic"/>
              <a:sym typeface="Century Gothic"/>
            </a:endParaRPr>
          </a:p>
        </p:txBody>
      </p:sp>
      <p:pic>
        <p:nvPicPr>
          <p:cNvPr id="354" name="Google Shape;354;g364da3fcedc_0_124" descr="Letters and numbers board on plastic eyegaze board."/>
          <p:cNvPicPr preferRelativeResize="0"/>
          <p:nvPr/>
        </p:nvPicPr>
        <p:blipFill rotWithShape="1">
          <a:blip r:embed="rId5">
            <a:alphaModFix/>
          </a:blip>
          <a:srcRect/>
          <a:stretch/>
        </p:blipFill>
        <p:spPr>
          <a:xfrm>
            <a:off x="5581934" y="3954042"/>
            <a:ext cx="3042030" cy="2677489"/>
          </a:xfrm>
          <a:prstGeom prst="rect">
            <a:avLst/>
          </a:prstGeom>
          <a:noFill/>
          <a:ln>
            <a:noFill/>
          </a:ln>
        </p:spPr>
      </p:pic>
      <p:pic>
        <p:nvPicPr>
          <p:cNvPr id="356" name="Google Shape;356;g364da3fcedc_0_124" descr="University of New Mexico Hospital logo"/>
          <p:cNvPicPr preferRelativeResize="0"/>
          <p:nvPr/>
        </p:nvPicPr>
        <p:blipFill rotWithShape="1">
          <a:blip r:embed="rId6">
            <a:alphaModFix/>
          </a:blip>
          <a:srcRect/>
          <a:stretch/>
        </p:blipFill>
        <p:spPr>
          <a:xfrm>
            <a:off x="7954158" y="518269"/>
            <a:ext cx="1177736" cy="87380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g37bd6481528_0_10"/>
          <p:cNvSpPr txBox="1">
            <a:spLocks noGrp="1"/>
          </p:cNvSpPr>
          <p:nvPr>
            <p:ph type="title"/>
          </p:nvPr>
        </p:nvSpPr>
        <p:spPr>
          <a:xfrm>
            <a:off x="484700" y="452723"/>
            <a:ext cx="7055400" cy="8739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lt2"/>
              </a:buClr>
              <a:buSzPts val="4200"/>
              <a:buFont typeface="Century Gothic"/>
              <a:buNone/>
            </a:pPr>
            <a:r>
              <a:rPr lang="en-US"/>
              <a:t>Disclosures</a:t>
            </a:r>
            <a:endParaRPr/>
          </a:p>
        </p:txBody>
      </p:sp>
      <p:sp>
        <p:nvSpPr>
          <p:cNvPr id="166" name="Google Shape;166;g37bd6481528_0_10"/>
          <p:cNvSpPr txBox="1">
            <a:spLocks noGrp="1"/>
          </p:cNvSpPr>
          <p:nvPr>
            <p:ph type="body" idx="1"/>
          </p:nvPr>
        </p:nvSpPr>
        <p:spPr>
          <a:xfrm>
            <a:off x="739775" y="1665950"/>
            <a:ext cx="7662900" cy="4703400"/>
          </a:xfrm>
          <a:prstGeom prst="rect">
            <a:avLst/>
          </a:prstGeom>
          <a:noFill/>
          <a:ln>
            <a:noFill/>
          </a:ln>
        </p:spPr>
        <p:txBody>
          <a:bodyPr spcFirstLastPara="1" wrap="square" lIns="91425" tIns="45700" rIns="91425" bIns="45700" anchor="t" anchorCtr="0">
            <a:normAutofit/>
          </a:bodyPr>
          <a:lstStyle/>
          <a:p>
            <a:pPr marL="342906" lvl="0" indent="-407676" algn="l" rtl="0">
              <a:spcBef>
                <a:spcPts val="1000"/>
              </a:spcBef>
              <a:spcAft>
                <a:spcPts val="0"/>
              </a:spcAft>
              <a:buSzPts val="2500"/>
              <a:buChar char="►"/>
            </a:pPr>
            <a:r>
              <a:rPr lang="en-US" sz="2500"/>
              <a:t>Stephanie, Jacqueline, Charlotte, and Jessica are employed through the University of New Mexico</a:t>
            </a:r>
            <a:endParaRPr sz="2500"/>
          </a:p>
          <a:p>
            <a:pPr marL="342906" lvl="0" indent="0" algn="l" rtl="0">
              <a:spcBef>
                <a:spcPts val="1000"/>
              </a:spcBef>
              <a:spcAft>
                <a:spcPts val="0"/>
              </a:spcAft>
              <a:buNone/>
            </a:pPr>
            <a:endParaRPr sz="2500"/>
          </a:p>
          <a:p>
            <a:pPr marL="342906" lvl="0" indent="-407676" algn="l" rtl="0">
              <a:spcBef>
                <a:spcPts val="1000"/>
              </a:spcBef>
              <a:spcAft>
                <a:spcPts val="0"/>
              </a:spcAft>
              <a:buSzPts val="2500"/>
              <a:buChar char="►"/>
            </a:pPr>
            <a:r>
              <a:rPr lang="en-US" sz="2500"/>
              <a:t>They have no financial interests or relationships to disclose with regard to the content that will be presented today </a:t>
            </a:r>
            <a:endParaRPr sz="2500"/>
          </a:p>
          <a:p>
            <a:pPr marL="742961" lvl="0" indent="0" algn="l" rtl="0">
              <a:spcBef>
                <a:spcPts val="1000"/>
              </a:spcBef>
              <a:spcAft>
                <a:spcPts val="0"/>
              </a:spcAft>
              <a:buNone/>
            </a:pPr>
            <a:endParaRPr/>
          </a:p>
        </p:txBody>
      </p:sp>
      <p:pic>
        <p:nvPicPr>
          <p:cNvPr id="167" name="Google Shape;167;g37bd6481528_0_10" descr="University of New Mexico Hospital logo"/>
          <p:cNvPicPr preferRelativeResize="0"/>
          <p:nvPr/>
        </p:nvPicPr>
        <p:blipFill rotWithShape="1">
          <a:blip r:embed="rId3">
            <a:alphaModFix/>
          </a:blip>
          <a:srcRect/>
          <a:stretch/>
        </p:blipFill>
        <p:spPr>
          <a:xfrm>
            <a:off x="7954158" y="518269"/>
            <a:ext cx="1177736" cy="87380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Title 1">
            <a:extLst>
              <a:ext uri="{FF2B5EF4-FFF2-40B4-BE49-F238E27FC236}">
                <a16:creationId xmlns:a16="http://schemas.microsoft.com/office/drawing/2014/main" id="{1A4E5171-92BF-D8FC-0BC3-2EEFD8E0CB52}"/>
              </a:ext>
            </a:extLst>
          </p:cNvPr>
          <p:cNvSpPr>
            <a:spLocks noGrp="1"/>
          </p:cNvSpPr>
          <p:nvPr>
            <p:ph type="title" idx="4294967295"/>
          </p:nvPr>
        </p:nvSpPr>
        <p:spPr>
          <a:xfrm>
            <a:off x="484710" y="-1400530"/>
            <a:ext cx="7055380" cy="1400530"/>
          </a:xfrm>
        </p:spPr>
        <p:txBody>
          <a:bodyPr spcFirstLastPara="1" wrap="square" lIns="91425" tIns="45700" rIns="91425" bIns="45700" anchor="b" anchorCtr="0">
            <a:noAutofit/>
          </a:bodyPr>
          <a:lstStyle/>
          <a:p>
            <a:r>
              <a:rPr lang="en-US" dirty="0"/>
              <a:t>A-E-I-O-U Communication Book</a:t>
            </a:r>
          </a:p>
        </p:txBody>
      </p:sp>
      <p:pic>
        <p:nvPicPr>
          <p:cNvPr id="361" name="Google Shape;361;g364da3fcedc_0_131" descr="A-E-I-O-U communication book"/>
          <p:cNvPicPr preferRelativeResize="0"/>
          <p:nvPr/>
        </p:nvPicPr>
        <p:blipFill rotWithShape="1">
          <a:blip r:embed="rId3">
            <a:alphaModFix/>
          </a:blip>
          <a:srcRect/>
          <a:stretch/>
        </p:blipFill>
        <p:spPr>
          <a:xfrm>
            <a:off x="493666" y="1520587"/>
            <a:ext cx="8371942" cy="4252415"/>
          </a:xfrm>
          <a:prstGeom prst="rect">
            <a:avLst/>
          </a:prstGeom>
          <a:noFill/>
          <a:ln>
            <a:noFill/>
          </a:ln>
        </p:spPr>
      </p:pic>
      <p:pic>
        <p:nvPicPr>
          <p:cNvPr id="362" name="Google Shape;362;g364da3fcedc_0_131" descr="University of New Mexico Hospital logo"/>
          <p:cNvPicPr preferRelativeResize="0"/>
          <p:nvPr/>
        </p:nvPicPr>
        <p:blipFill rotWithShape="1">
          <a:blip r:embed="rId4">
            <a:alphaModFix/>
          </a:blip>
          <a:srcRect/>
          <a:stretch/>
        </p:blipFill>
        <p:spPr>
          <a:xfrm>
            <a:off x="7954158" y="518269"/>
            <a:ext cx="1177736" cy="87380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2" name="Title 1">
            <a:extLst>
              <a:ext uri="{FF2B5EF4-FFF2-40B4-BE49-F238E27FC236}">
                <a16:creationId xmlns:a16="http://schemas.microsoft.com/office/drawing/2014/main" id="{F5F4370F-D3D9-8086-CE94-BDF39F9C5B97}"/>
              </a:ext>
            </a:extLst>
          </p:cNvPr>
          <p:cNvSpPr>
            <a:spLocks noGrp="1"/>
          </p:cNvSpPr>
          <p:nvPr>
            <p:ph type="title" idx="4294967295"/>
          </p:nvPr>
        </p:nvSpPr>
        <p:spPr>
          <a:xfrm>
            <a:off x="484710" y="-1400530"/>
            <a:ext cx="7055380" cy="1400530"/>
          </a:xfrm>
        </p:spPr>
        <p:txBody>
          <a:bodyPr spcFirstLastPara="1" wrap="square" lIns="91425" tIns="45700" rIns="91425" bIns="45700" anchor="b" anchorCtr="0">
            <a:noAutofit/>
          </a:bodyPr>
          <a:lstStyle/>
          <a:p>
            <a:r>
              <a:rPr lang="en-US" dirty="0" err="1"/>
              <a:t>Eyelink</a:t>
            </a:r>
            <a:r>
              <a:rPr lang="en-US" dirty="0"/>
              <a:t> 2</a:t>
            </a:r>
          </a:p>
        </p:txBody>
      </p:sp>
      <p:pic>
        <p:nvPicPr>
          <p:cNvPr id="367" name="Google Shape;367;g364da3fcedc_0_136" descr="EyeLink 2 instructions "/>
          <p:cNvPicPr preferRelativeResize="0"/>
          <p:nvPr/>
        </p:nvPicPr>
        <p:blipFill rotWithShape="1">
          <a:blip r:embed="rId3">
            <a:alphaModFix/>
          </a:blip>
          <a:srcRect/>
          <a:stretch/>
        </p:blipFill>
        <p:spPr>
          <a:xfrm>
            <a:off x="324986" y="152116"/>
            <a:ext cx="4305300" cy="6362700"/>
          </a:xfrm>
          <a:prstGeom prst="rect">
            <a:avLst/>
          </a:prstGeom>
          <a:noFill/>
          <a:ln>
            <a:noFill/>
          </a:ln>
        </p:spPr>
      </p:pic>
      <p:sp>
        <p:nvSpPr>
          <p:cNvPr id="368" name="Google Shape;368;g364da3fcedc_0_136"/>
          <p:cNvSpPr/>
          <p:nvPr/>
        </p:nvSpPr>
        <p:spPr>
          <a:xfrm>
            <a:off x="5418161" y="4178153"/>
            <a:ext cx="3493800" cy="6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u="sng">
                <a:solidFill>
                  <a:schemeClr val="lt1"/>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https://www.youtube.com/watch?v=UBm0PV9F9H8</a:t>
            </a:r>
            <a:endParaRPr sz="1800">
              <a:solidFill>
                <a:schemeClr val="lt1"/>
              </a:solidFill>
              <a:latin typeface="Century Gothic"/>
              <a:ea typeface="Century Gothic"/>
              <a:cs typeface="Century Gothic"/>
              <a:sym typeface="Century Gothic"/>
            </a:endParaRPr>
          </a:p>
        </p:txBody>
      </p:sp>
      <p:pic>
        <p:nvPicPr>
          <p:cNvPr id="369" name="Google Shape;369;g364da3fcedc_0_136" descr="Eyelink 2"/>
          <p:cNvPicPr preferRelativeResize="0"/>
          <p:nvPr/>
        </p:nvPicPr>
        <p:blipFill rotWithShape="1">
          <a:blip r:embed="rId5">
            <a:alphaModFix/>
          </a:blip>
          <a:srcRect/>
          <a:stretch/>
        </p:blipFill>
        <p:spPr>
          <a:xfrm rot="4748754">
            <a:off x="6212949" y="4095627"/>
            <a:ext cx="1200150" cy="3248025"/>
          </a:xfrm>
          <a:prstGeom prst="rect">
            <a:avLst/>
          </a:prstGeom>
          <a:noFill/>
          <a:ln>
            <a:noFill/>
          </a:ln>
        </p:spPr>
      </p:pic>
      <p:pic>
        <p:nvPicPr>
          <p:cNvPr id="370" name="Google Shape;370;g364da3fcedc_0_136" descr="Eyelink 2"/>
          <p:cNvPicPr preferRelativeResize="0"/>
          <p:nvPr/>
        </p:nvPicPr>
        <p:blipFill rotWithShape="1">
          <a:blip r:embed="rId6">
            <a:alphaModFix/>
          </a:blip>
          <a:srcRect/>
          <a:stretch/>
        </p:blipFill>
        <p:spPr>
          <a:xfrm>
            <a:off x="4973773" y="762659"/>
            <a:ext cx="2660496" cy="3415494"/>
          </a:xfrm>
          <a:prstGeom prst="rect">
            <a:avLst/>
          </a:prstGeom>
          <a:noFill/>
          <a:ln>
            <a:noFill/>
          </a:ln>
        </p:spPr>
      </p:pic>
      <p:pic>
        <p:nvPicPr>
          <p:cNvPr id="371" name="Google Shape;371;g364da3fcedc_0_136" descr="University of New Mexico Hospital logo"/>
          <p:cNvPicPr preferRelativeResize="0"/>
          <p:nvPr/>
        </p:nvPicPr>
        <p:blipFill rotWithShape="1">
          <a:blip r:embed="rId7">
            <a:alphaModFix/>
          </a:blip>
          <a:srcRect/>
          <a:stretch/>
        </p:blipFill>
        <p:spPr>
          <a:xfrm>
            <a:off x="7954158" y="518269"/>
            <a:ext cx="1177736" cy="87380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2" name="Title 1">
            <a:extLst>
              <a:ext uri="{FF2B5EF4-FFF2-40B4-BE49-F238E27FC236}">
                <a16:creationId xmlns:a16="http://schemas.microsoft.com/office/drawing/2014/main" id="{209180BC-5296-1D8E-3FBE-EE66CD313971}"/>
              </a:ext>
            </a:extLst>
          </p:cNvPr>
          <p:cNvSpPr>
            <a:spLocks noGrp="1"/>
          </p:cNvSpPr>
          <p:nvPr>
            <p:ph type="title" idx="4294967295"/>
          </p:nvPr>
        </p:nvSpPr>
        <p:spPr>
          <a:xfrm>
            <a:off x="484710" y="-1400530"/>
            <a:ext cx="7055380" cy="1400530"/>
          </a:xfrm>
        </p:spPr>
        <p:txBody>
          <a:bodyPr spcFirstLastPara="1" wrap="square" lIns="91425" tIns="45700" rIns="91425" bIns="45700" anchor="b" anchorCtr="0">
            <a:noAutofit/>
          </a:bodyPr>
          <a:lstStyle/>
          <a:p>
            <a:r>
              <a:rPr lang="en-US" dirty="0"/>
              <a:t>Laser Pointer</a:t>
            </a:r>
          </a:p>
        </p:txBody>
      </p:sp>
      <p:pic>
        <p:nvPicPr>
          <p:cNvPr id="376" name="Google Shape;376;g364da3fcedc_0_144" descr="laser pointer mounted to hat."/>
          <p:cNvPicPr preferRelativeResize="0"/>
          <p:nvPr/>
        </p:nvPicPr>
        <p:blipFill rotWithShape="1">
          <a:blip r:embed="rId3">
            <a:alphaModFix/>
          </a:blip>
          <a:srcRect/>
          <a:stretch/>
        </p:blipFill>
        <p:spPr>
          <a:xfrm>
            <a:off x="973055" y="824836"/>
            <a:ext cx="4133850" cy="2000250"/>
          </a:xfrm>
          <a:prstGeom prst="rect">
            <a:avLst/>
          </a:prstGeom>
          <a:noFill/>
          <a:ln>
            <a:noFill/>
          </a:ln>
        </p:spPr>
      </p:pic>
      <p:pic>
        <p:nvPicPr>
          <p:cNvPr id="377" name="Google Shape;377;g364da3fcedc_0_144" descr="laser pointer on hand"/>
          <p:cNvPicPr preferRelativeResize="0"/>
          <p:nvPr/>
        </p:nvPicPr>
        <p:blipFill rotWithShape="1">
          <a:blip r:embed="rId4">
            <a:alphaModFix/>
          </a:blip>
          <a:srcRect r="54291"/>
          <a:stretch/>
        </p:blipFill>
        <p:spPr>
          <a:xfrm>
            <a:off x="1856879" y="3602581"/>
            <a:ext cx="1889505" cy="2000250"/>
          </a:xfrm>
          <a:prstGeom prst="rect">
            <a:avLst/>
          </a:prstGeom>
          <a:noFill/>
          <a:ln>
            <a:noFill/>
          </a:ln>
        </p:spPr>
      </p:pic>
      <p:pic>
        <p:nvPicPr>
          <p:cNvPr id="378" name="Google Shape;378;g364da3fcedc_0_144" descr="laser pointer on side of head"/>
          <p:cNvPicPr preferRelativeResize="0"/>
          <p:nvPr/>
        </p:nvPicPr>
        <p:blipFill rotWithShape="1">
          <a:blip r:embed="rId5">
            <a:alphaModFix/>
          </a:blip>
          <a:srcRect/>
          <a:stretch/>
        </p:blipFill>
        <p:spPr>
          <a:xfrm>
            <a:off x="5202440" y="3084393"/>
            <a:ext cx="3369138" cy="3305033"/>
          </a:xfrm>
          <a:prstGeom prst="rect">
            <a:avLst/>
          </a:prstGeom>
          <a:noFill/>
          <a:ln>
            <a:noFill/>
          </a:ln>
        </p:spPr>
      </p:pic>
      <p:pic>
        <p:nvPicPr>
          <p:cNvPr id="379" name="Google Shape;379;g364da3fcedc_0_144" descr="University of New Mexico Hospital logo"/>
          <p:cNvPicPr preferRelativeResize="0"/>
          <p:nvPr/>
        </p:nvPicPr>
        <p:blipFill rotWithShape="1">
          <a:blip r:embed="rId6">
            <a:alphaModFix/>
          </a:blip>
          <a:srcRect/>
          <a:stretch/>
        </p:blipFill>
        <p:spPr>
          <a:xfrm>
            <a:off x="7954158" y="518269"/>
            <a:ext cx="1177736" cy="87380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g364da3fcedc_0_151"/>
          <p:cNvSpPr txBox="1">
            <a:spLocks noGrp="1"/>
          </p:cNvSpPr>
          <p:nvPr>
            <p:ph type="title"/>
          </p:nvPr>
        </p:nvSpPr>
        <p:spPr>
          <a:xfrm>
            <a:off x="484710" y="452718"/>
            <a:ext cx="7055400" cy="1400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Higher Tech</a:t>
            </a:r>
            <a:endParaRPr/>
          </a:p>
        </p:txBody>
      </p:sp>
      <p:sp>
        <p:nvSpPr>
          <p:cNvPr id="385" name="Google Shape;385;g364da3fcedc_0_151"/>
          <p:cNvSpPr txBox="1">
            <a:spLocks noGrp="1"/>
          </p:cNvSpPr>
          <p:nvPr>
            <p:ph type="body" idx="1"/>
          </p:nvPr>
        </p:nvSpPr>
        <p:spPr>
          <a:xfrm>
            <a:off x="827700" y="2052925"/>
            <a:ext cx="6711600" cy="4195500"/>
          </a:xfrm>
          <a:prstGeom prst="rect">
            <a:avLst/>
          </a:prstGeom>
          <a:noFill/>
          <a:ln>
            <a:noFill/>
          </a:ln>
        </p:spPr>
        <p:txBody>
          <a:bodyPr spcFirstLastPara="1" wrap="square" lIns="91425" tIns="45700" rIns="91425" bIns="45700" anchor="t" anchorCtr="0">
            <a:normAutofit fontScale="92500" lnSpcReduction="20000"/>
          </a:bodyPr>
          <a:lstStyle/>
          <a:p>
            <a:pPr marL="342906" lvl="0" indent="-342906" algn="l" rtl="0">
              <a:spcBef>
                <a:spcPts val="0"/>
              </a:spcBef>
              <a:spcAft>
                <a:spcPts val="0"/>
              </a:spcAft>
              <a:buSzPct val="80000"/>
              <a:buChar char="►"/>
            </a:pPr>
            <a:r>
              <a:rPr lang="en-US"/>
              <a:t>Provided by patient/family</a:t>
            </a:r>
            <a:endParaRPr/>
          </a:p>
          <a:p>
            <a:pPr marL="742961" lvl="1" indent="-285753" algn="l" rtl="0">
              <a:spcBef>
                <a:spcPts val="1000"/>
              </a:spcBef>
              <a:spcAft>
                <a:spcPts val="0"/>
              </a:spcAft>
              <a:buSzPct val="79999"/>
              <a:buChar char="►"/>
            </a:pPr>
            <a:r>
              <a:rPr lang="en-US"/>
              <a:t>Phones</a:t>
            </a:r>
            <a:endParaRPr/>
          </a:p>
          <a:p>
            <a:pPr marL="742961" lvl="1" indent="-285753" algn="l" rtl="0">
              <a:spcBef>
                <a:spcPts val="1000"/>
              </a:spcBef>
              <a:spcAft>
                <a:spcPts val="0"/>
              </a:spcAft>
              <a:buSzPct val="79999"/>
              <a:buChar char="►"/>
            </a:pPr>
            <a:r>
              <a:rPr lang="en-US"/>
              <a:t>Tablets</a:t>
            </a:r>
            <a:endParaRPr/>
          </a:p>
          <a:p>
            <a:pPr marL="742961" lvl="1" indent="-285753" algn="l" rtl="0">
              <a:spcBef>
                <a:spcPts val="1000"/>
              </a:spcBef>
              <a:spcAft>
                <a:spcPts val="0"/>
              </a:spcAft>
              <a:buSzPct val="79999"/>
              <a:buChar char="►"/>
            </a:pPr>
            <a:r>
              <a:rPr lang="en-US"/>
              <a:t>Computers</a:t>
            </a:r>
            <a:endParaRPr/>
          </a:p>
          <a:p>
            <a:pPr marL="1143020" lvl="2" indent="-228603" algn="l" rtl="0">
              <a:spcBef>
                <a:spcPts val="1000"/>
              </a:spcBef>
              <a:spcAft>
                <a:spcPts val="0"/>
              </a:spcAft>
              <a:buSzPct val="80000"/>
              <a:buChar char="►"/>
            </a:pPr>
            <a:r>
              <a:rPr lang="en-US"/>
              <a:t>We can provide text to speech app lists/suggestions</a:t>
            </a:r>
            <a:endParaRPr/>
          </a:p>
          <a:p>
            <a:pPr marL="1143020" lvl="2" indent="-228603" algn="l" rtl="0">
              <a:spcBef>
                <a:spcPts val="1000"/>
              </a:spcBef>
              <a:spcAft>
                <a:spcPts val="0"/>
              </a:spcAft>
              <a:buSzPct val="80000"/>
              <a:buChar char="►"/>
            </a:pPr>
            <a:r>
              <a:rPr lang="en-US"/>
              <a:t>Scanning software is built in to some common devices; bluetooth devices can act as switches</a:t>
            </a:r>
            <a:endParaRPr/>
          </a:p>
          <a:p>
            <a:pPr marL="342906" lvl="0" indent="-342906" algn="l" rtl="0">
              <a:spcBef>
                <a:spcPts val="1000"/>
              </a:spcBef>
              <a:spcAft>
                <a:spcPts val="0"/>
              </a:spcAft>
              <a:buSzPct val="80000"/>
              <a:buChar char="►"/>
            </a:pPr>
            <a:r>
              <a:rPr lang="en-US"/>
              <a:t>Provided by us</a:t>
            </a:r>
            <a:endParaRPr/>
          </a:p>
          <a:p>
            <a:pPr marL="742961" lvl="1" indent="-285753" algn="l" rtl="0">
              <a:spcBef>
                <a:spcPts val="1000"/>
              </a:spcBef>
              <a:spcAft>
                <a:spcPts val="0"/>
              </a:spcAft>
              <a:buSzPct val="79999"/>
              <a:buChar char="►"/>
            </a:pPr>
            <a:r>
              <a:rPr lang="en-US"/>
              <a:t>AAC devices – mid and high tech</a:t>
            </a:r>
            <a:endParaRPr/>
          </a:p>
          <a:p>
            <a:pPr marL="1143020" lvl="2" indent="-228603" algn="l" rtl="0">
              <a:spcBef>
                <a:spcPts val="1000"/>
              </a:spcBef>
              <a:spcAft>
                <a:spcPts val="0"/>
              </a:spcAft>
              <a:buSzPct val="80000"/>
              <a:buChar char="►"/>
            </a:pPr>
            <a:r>
              <a:rPr lang="en-US"/>
              <a:t>Usually not able to leave in the room</a:t>
            </a:r>
            <a:endParaRPr/>
          </a:p>
          <a:p>
            <a:pPr marL="1143020" lvl="2" indent="-228603" algn="l" rtl="0">
              <a:spcBef>
                <a:spcPts val="1000"/>
              </a:spcBef>
              <a:spcAft>
                <a:spcPts val="0"/>
              </a:spcAft>
              <a:buSzPct val="80000"/>
              <a:buChar char="►"/>
            </a:pPr>
            <a:r>
              <a:rPr lang="en-US"/>
              <a:t>Eye gaze not often used but available</a:t>
            </a:r>
            <a:endParaRPr/>
          </a:p>
          <a:p>
            <a:pPr marL="742961" lvl="1" indent="-285753" algn="l" rtl="0">
              <a:spcBef>
                <a:spcPts val="1000"/>
              </a:spcBef>
              <a:spcAft>
                <a:spcPts val="0"/>
              </a:spcAft>
              <a:buSzPct val="79999"/>
              <a:buChar char="►"/>
            </a:pPr>
            <a:r>
              <a:rPr lang="en-US"/>
              <a:t>Electrolarynx – when is this feasible? </a:t>
            </a:r>
            <a:endParaRPr/>
          </a:p>
          <a:p>
            <a:pPr marL="742961" lvl="1" indent="-285753" algn="l" rtl="0">
              <a:spcBef>
                <a:spcPts val="1000"/>
              </a:spcBef>
              <a:spcAft>
                <a:spcPts val="0"/>
              </a:spcAft>
              <a:buSzPct val="79999"/>
              <a:buChar char="►"/>
            </a:pPr>
            <a:r>
              <a:rPr lang="en-US"/>
              <a:t>Amplification options</a:t>
            </a:r>
            <a:endParaRPr/>
          </a:p>
        </p:txBody>
      </p:sp>
      <p:pic>
        <p:nvPicPr>
          <p:cNvPr id="386" name="Google Shape;386;g364da3fcedc_0_151" descr="University of New Mexico Hospital logo"/>
          <p:cNvPicPr preferRelativeResize="0"/>
          <p:nvPr/>
        </p:nvPicPr>
        <p:blipFill rotWithShape="1">
          <a:blip r:embed="rId3">
            <a:alphaModFix/>
          </a:blip>
          <a:srcRect/>
          <a:stretch/>
        </p:blipFill>
        <p:spPr>
          <a:xfrm>
            <a:off x="7954158" y="518269"/>
            <a:ext cx="1177736" cy="87380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g364da3fcedc_0_157"/>
          <p:cNvSpPr txBox="1">
            <a:spLocks noGrp="1"/>
          </p:cNvSpPr>
          <p:nvPr>
            <p:ph type="title"/>
          </p:nvPr>
        </p:nvSpPr>
        <p:spPr>
          <a:xfrm>
            <a:off x="484710" y="452718"/>
            <a:ext cx="7055400" cy="1400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Options for Non-Invasive Ventilation </a:t>
            </a:r>
            <a:endParaRPr/>
          </a:p>
        </p:txBody>
      </p:sp>
      <p:pic>
        <p:nvPicPr>
          <p:cNvPr id="392" name="Google Shape;392;g364da3fcedc_0_157" descr="Non-invasive ventilation options"/>
          <p:cNvPicPr preferRelativeResize="0">
            <a:picLocks noGrp="1"/>
          </p:cNvPicPr>
          <p:nvPr>
            <p:ph type="body" idx="1"/>
          </p:nvPr>
        </p:nvPicPr>
        <p:blipFill rotWithShape="1">
          <a:blip r:embed="rId3">
            <a:alphaModFix/>
          </a:blip>
          <a:srcRect/>
          <a:stretch/>
        </p:blipFill>
        <p:spPr>
          <a:xfrm>
            <a:off x="484710" y="1853248"/>
            <a:ext cx="2333700" cy="2256900"/>
          </a:xfrm>
          <a:prstGeom prst="rect">
            <a:avLst/>
          </a:prstGeom>
          <a:noFill/>
          <a:ln>
            <a:noFill/>
          </a:ln>
        </p:spPr>
      </p:pic>
      <p:pic>
        <p:nvPicPr>
          <p:cNvPr id="394" name="Google Shape;394;g364da3fcedc_0_157" descr="non-invasive ventilation options"/>
          <p:cNvPicPr preferRelativeResize="0"/>
          <p:nvPr/>
        </p:nvPicPr>
        <p:blipFill rotWithShape="1">
          <a:blip r:embed="rId4">
            <a:alphaModFix/>
          </a:blip>
          <a:srcRect/>
          <a:stretch/>
        </p:blipFill>
        <p:spPr>
          <a:xfrm>
            <a:off x="2818459" y="2799829"/>
            <a:ext cx="2127139" cy="3587391"/>
          </a:xfrm>
          <a:prstGeom prst="rect">
            <a:avLst/>
          </a:prstGeom>
          <a:noFill/>
          <a:ln>
            <a:noFill/>
          </a:ln>
        </p:spPr>
      </p:pic>
      <p:pic>
        <p:nvPicPr>
          <p:cNvPr id="393" name="Google Shape;393;g364da3fcedc_0_157" descr="non-invasive ventilation options"/>
          <p:cNvPicPr preferRelativeResize="0"/>
          <p:nvPr/>
        </p:nvPicPr>
        <p:blipFill rotWithShape="1">
          <a:blip r:embed="rId5">
            <a:alphaModFix/>
          </a:blip>
          <a:srcRect/>
          <a:stretch/>
        </p:blipFill>
        <p:spPr>
          <a:xfrm>
            <a:off x="4922814" y="1853248"/>
            <a:ext cx="2617275" cy="305658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g364da3fcedc_0_164"/>
          <p:cNvSpPr txBox="1">
            <a:spLocks noGrp="1"/>
          </p:cNvSpPr>
          <p:nvPr>
            <p:ph type="title"/>
          </p:nvPr>
        </p:nvSpPr>
        <p:spPr>
          <a:xfrm>
            <a:off x="484710" y="452718"/>
            <a:ext cx="7055400" cy="1400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Selection Method Considerations</a:t>
            </a:r>
            <a:endParaRPr/>
          </a:p>
        </p:txBody>
      </p:sp>
      <p:sp>
        <p:nvSpPr>
          <p:cNvPr id="400" name="Google Shape;400;g364da3fcedc_0_164"/>
          <p:cNvSpPr txBox="1">
            <a:spLocks noGrp="1"/>
          </p:cNvSpPr>
          <p:nvPr>
            <p:ph type="body" idx="1"/>
          </p:nvPr>
        </p:nvSpPr>
        <p:spPr>
          <a:xfrm>
            <a:off x="1100655" y="1853248"/>
            <a:ext cx="6711600" cy="4852800"/>
          </a:xfrm>
          <a:prstGeom prst="rect">
            <a:avLst/>
          </a:prstGeom>
          <a:noFill/>
          <a:ln>
            <a:noFill/>
          </a:ln>
        </p:spPr>
        <p:txBody>
          <a:bodyPr spcFirstLastPara="1" wrap="square" lIns="91425" tIns="45700" rIns="91425" bIns="45700" anchor="t" anchorCtr="0">
            <a:normAutofit fontScale="85000" lnSpcReduction="20000"/>
          </a:bodyPr>
          <a:lstStyle/>
          <a:p>
            <a:pPr marL="342906" lvl="0" indent="-335286" algn="l" rtl="0">
              <a:spcBef>
                <a:spcPts val="0"/>
              </a:spcBef>
              <a:spcAft>
                <a:spcPts val="0"/>
              </a:spcAft>
              <a:buSzPct val="80000"/>
              <a:buChar char="►"/>
            </a:pPr>
            <a:r>
              <a:rPr lang="en-US"/>
              <a:t>Physical limitations</a:t>
            </a:r>
            <a:endParaRPr/>
          </a:p>
          <a:p>
            <a:pPr marL="742961" lvl="1" indent="-278895" algn="l" rtl="0">
              <a:spcBef>
                <a:spcPts val="1000"/>
              </a:spcBef>
              <a:spcAft>
                <a:spcPts val="0"/>
              </a:spcAft>
              <a:buSzPct val="79999"/>
              <a:buChar char="►"/>
            </a:pPr>
            <a:r>
              <a:rPr lang="en-US"/>
              <a:t>Co-treat with PT/OT</a:t>
            </a:r>
            <a:endParaRPr/>
          </a:p>
          <a:p>
            <a:pPr marL="742961" lvl="1" indent="-278895" algn="l" rtl="0">
              <a:spcBef>
                <a:spcPts val="1000"/>
              </a:spcBef>
              <a:spcAft>
                <a:spcPts val="0"/>
              </a:spcAft>
              <a:buSzPct val="79999"/>
              <a:buChar char="►"/>
            </a:pPr>
            <a:r>
              <a:rPr lang="en-US"/>
              <a:t>Built up handle for stylus or other assistive tech for direct selection</a:t>
            </a:r>
            <a:endParaRPr/>
          </a:p>
          <a:p>
            <a:pPr marL="742961" lvl="1" indent="-201171" algn="l" rtl="0">
              <a:spcBef>
                <a:spcPts val="1000"/>
              </a:spcBef>
              <a:spcAft>
                <a:spcPts val="0"/>
              </a:spcAft>
              <a:buSzPct val="79999"/>
              <a:buNone/>
            </a:pPr>
            <a:endParaRPr/>
          </a:p>
          <a:p>
            <a:pPr marL="342906" lvl="0" indent="-335286" algn="l" rtl="0">
              <a:spcBef>
                <a:spcPts val="1000"/>
              </a:spcBef>
              <a:spcAft>
                <a:spcPts val="0"/>
              </a:spcAft>
              <a:buSzPct val="80000"/>
              <a:buChar char="►"/>
            </a:pPr>
            <a:r>
              <a:rPr lang="en-US"/>
              <a:t>Space limitations</a:t>
            </a:r>
            <a:endParaRPr/>
          </a:p>
          <a:p>
            <a:pPr marL="742961" lvl="1" indent="-278895" algn="l" rtl="0">
              <a:spcBef>
                <a:spcPts val="1000"/>
              </a:spcBef>
              <a:spcAft>
                <a:spcPts val="0"/>
              </a:spcAft>
              <a:buSzPct val="79999"/>
              <a:buChar char="►"/>
            </a:pPr>
            <a:r>
              <a:rPr lang="en-US"/>
              <a:t>mounting options </a:t>
            </a:r>
            <a:endParaRPr/>
          </a:p>
          <a:p>
            <a:pPr marL="342906" lvl="0" indent="-248926" algn="l" rtl="0">
              <a:spcBef>
                <a:spcPts val="1000"/>
              </a:spcBef>
              <a:spcAft>
                <a:spcPts val="0"/>
              </a:spcAft>
              <a:buSzPct val="80000"/>
              <a:buNone/>
            </a:pPr>
            <a:endParaRPr/>
          </a:p>
          <a:p>
            <a:pPr marL="342906" lvl="0" indent="-335286" algn="l" rtl="0">
              <a:spcBef>
                <a:spcPts val="1000"/>
              </a:spcBef>
              <a:spcAft>
                <a:spcPts val="0"/>
              </a:spcAft>
              <a:buSzPct val="80000"/>
              <a:buChar char="►"/>
            </a:pPr>
            <a:r>
              <a:rPr lang="en-US"/>
              <a:t>Enlist the family – they want to help!</a:t>
            </a:r>
            <a:endParaRPr/>
          </a:p>
          <a:p>
            <a:pPr marL="742961" lvl="1" indent="-278895" algn="l" rtl="0">
              <a:spcBef>
                <a:spcPts val="1000"/>
              </a:spcBef>
              <a:spcAft>
                <a:spcPts val="0"/>
              </a:spcAft>
              <a:buSzPct val="79999"/>
              <a:buChar char="►"/>
            </a:pPr>
            <a:r>
              <a:rPr lang="en-US"/>
              <a:t>Large communication boards</a:t>
            </a:r>
            <a:endParaRPr/>
          </a:p>
          <a:p>
            <a:pPr marL="742961" lvl="1" indent="-278895" algn="l" rtl="0">
              <a:spcBef>
                <a:spcPts val="1000"/>
              </a:spcBef>
              <a:spcAft>
                <a:spcPts val="0"/>
              </a:spcAft>
              <a:buSzPct val="79999"/>
              <a:buChar char="►"/>
            </a:pPr>
            <a:r>
              <a:rPr lang="en-US"/>
              <a:t>Laser pointer set ups</a:t>
            </a:r>
            <a:endParaRPr/>
          </a:p>
          <a:p>
            <a:pPr marL="742961" lvl="1" indent="-278895" algn="l" rtl="0">
              <a:spcBef>
                <a:spcPts val="1000"/>
              </a:spcBef>
              <a:spcAft>
                <a:spcPts val="0"/>
              </a:spcAft>
              <a:buSzPct val="79999"/>
              <a:buChar char="►"/>
            </a:pPr>
            <a:r>
              <a:rPr lang="en-US"/>
              <a:t>Partner-assisted scanning</a:t>
            </a:r>
            <a:endParaRPr/>
          </a:p>
          <a:p>
            <a:pPr marL="742961" lvl="1" indent="-278895" algn="l" rtl="0">
              <a:spcBef>
                <a:spcPts val="1000"/>
              </a:spcBef>
              <a:spcAft>
                <a:spcPts val="0"/>
              </a:spcAft>
              <a:buSzPct val="79999"/>
              <a:buChar char="►"/>
            </a:pPr>
            <a:r>
              <a:rPr lang="en-US"/>
              <a:t>Practice using the method established</a:t>
            </a:r>
            <a:endParaRPr/>
          </a:p>
          <a:p>
            <a:pPr marL="742961" lvl="1" indent="-201171" algn="l" rtl="0">
              <a:spcBef>
                <a:spcPts val="1000"/>
              </a:spcBef>
              <a:spcAft>
                <a:spcPts val="0"/>
              </a:spcAft>
              <a:buSzPct val="79999"/>
              <a:buNone/>
            </a:pPr>
            <a:endParaRPr/>
          </a:p>
          <a:p>
            <a:pPr marL="742961" lvl="1" indent="-201171" algn="l" rtl="0">
              <a:spcBef>
                <a:spcPts val="1000"/>
              </a:spcBef>
              <a:spcAft>
                <a:spcPts val="0"/>
              </a:spcAft>
              <a:buSzPct val="79999"/>
              <a:buNone/>
            </a:pPr>
            <a:endParaRPr/>
          </a:p>
        </p:txBody>
      </p:sp>
      <p:pic>
        <p:nvPicPr>
          <p:cNvPr id="401" name="Google Shape;401;g364da3fcedc_0_164" descr="University of New Mexico Hospital logo"/>
          <p:cNvPicPr preferRelativeResize="0"/>
          <p:nvPr/>
        </p:nvPicPr>
        <p:blipFill rotWithShape="1">
          <a:blip r:embed="rId3">
            <a:alphaModFix/>
          </a:blip>
          <a:srcRect/>
          <a:stretch/>
        </p:blipFill>
        <p:spPr>
          <a:xfrm>
            <a:off x="7954158" y="518269"/>
            <a:ext cx="1177736" cy="87380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39"/>
          <p:cNvSpPr txBox="1">
            <a:spLocks noGrp="1"/>
          </p:cNvSpPr>
          <p:nvPr>
            <p:ph type="title"/>
          </p:nvPr>
        </p:nvSpPr>
        <p:spPr>
          <a:xfrm>
            <a:off x="484710" y="452718"/>
            <a:ext cx="7055380"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Amplifiers</a:t>
            </a:r>
            <a:endParaRPr/>
          </a:p>
        </p:txBody>
      </p:sp>
      <p:sp>
        <p:nvSpPr>
          <p:cNvPr id="407" name="Google Shape;407;p39"/>
          <p:cNvSpPr txBox="1">
            <a:spLocks noGrp="1"/>
          </p:cNvSpPr>
          <p:nvPr>
            <p:ph type="body" idx="1"/>
          </p:nvPr>
        </p:nvSpPr>
        <p:spPr>
          <a:xfrm>
            <a:off x="739775" y="2492188"/>
            <a:ext cx="7662864" cy="3684494"/>
          </a:xfrm>
          <a:prstGeom prst="rect">
            <a:avLst/>
          </a:prstGeom>
          <a:noFill/>
          <a:ln>
            <a:noFill/>
          </a:ln>
        </p:spPr>
        <p:txBody>
          <a:bodyPr spcFirstLastPara="1" wrap="square" lIns="91425" tIns="45700" rIns="91425" bIns="45700" anchor="t" anchorCtr="0">
            <a:normAutofit lnSpcReduction="20000"/>
          </a:bodyPr>
          <a:lstStyle/>
          <a:p>
            <a:pPr marL="342906" lvl="0" indent="-350526" algn="l" rtl="0">
              <a:spcBef>
                <a:spcPts val="0"/>
              </a:spcBef>
              <a:spcAft>
                <a:spcPts val="0"/>
              </a:spcAft>
              <a:buSzPts val="1600"/>
              <a:buChar char="►"/>
            </a:pPr>
            <a:r>
              <a:rPr lang="en-US"/>
              <a:t>Best for patients with poor breath support and intelligible speech</a:t>
            </a:r>
            <a:endParaRPr/>
          </a:p>
          <a:p>
            <a:pPr marL="742962" lvl="1" indent="-292613" algn="l" rtl="0">
              <a:spcBef>
                <a:spcPts val="1000"/>
              </a:spcBef>
              <a:spcAft>
                <a:spcPts val="0"/>
              </a:spcAft>
              <a:buSzPts val="1440"/>
              <a:buChar char="►"/>
            </a:pPr>
            <a:r>
              <a:rPr lang="en-US"/>
              <a:t>No or mild dysarthria</a:t>
            </a:r>
            <a:endParaRPr/>
          </a:p>
          <a:p>
            <a:pPr marL="342906" lvl="0" indent="-350526" algn="l" rtl="0">
              <a:spcBef>
                <a:spcPts val="1000"/>
              </a:spcBef>
              <a:spcAft>
                <a:spcPts val="0"/>
              </a:spcAft>
              <a:buSzPts val="1600"/>
              <a:buChar char="►"/>
            </a:pPr>
            <a:r>
              <a:rPr lang="en-US"/>
              <a:t>Benefits</a:t>
            </a:r>
            <a:endParaRPr/>
          </a:p>
          <a:p>
            <a:pPr marL="742962" lvl="1" indent="-292613" algn="l" rtl="0">
              <a:spcBef>
                <a:spcPts val="1000"/>
              </a:spcBef>
              <a:spcAft>
                <a:spcPts val="0"/>
              </a:spcAft>
              <a:buSzPts val="1440"/>
              <a:buChar char="►"/>
            </a:pPr>
            <a:r>
              <a:rPr lang="en-US"/>
              <a:t>Decreases effort needed to speak</a:t>
            </a:r>
            <a:endParaRPr/>
          </a:p>
          <a:p>
            <a:pPr marL="742962" lvl="1" indent="-292613" algn="l" rtl="0">
              <a:spcBef>
                <a:spcPts val="1000"/>
              </a:spcBef>
              <a:spcAft>
                <a:spcPts val="0"/>
              </a:spcAft>
              <a:buSzPts val="1440"/>
              <a:buChar char="►"/>
            </a:pPr>
            <a:r>
              <a:rPr lang="en-US"/>
              <a:t>Reduces vocal fatigue</a:t>
            </a:r>
            <a:endParaRPr/>
          </a:p>
          <a:p>
            <a:pPr marL="742962" lvl="1" indent="-292613" algn="l" rtl="0">
              <a:spcBef>
                <a:spcPts val="1000"/>
              </a:spcBef>
              <a:spcAft>
                <a:spcPts val="0"/>
              </a:spcAft>
              <a:buSzPts val="1440"/>
              <a:buChar char="►"/>
            </a:pPr>
            <a:r>
              <a:rPr lang="en-US"/>
              <a:t>Can be used in noisy situations or with hard of hearing communication partners</a:t>
            </a:r>
            <a:endParaRPr/>
          </a:p>
          <a:p>
            <a:pPr marL="342906" lvl="0" indent="-350526" algn="l" rtl="0">
              <a:spcBef>
                <a:spcPts val="1000"/>
              </a:spcBef>
              <a:spcAft>
                <a:spcPts val="0"/>
              </a:spcAft>
              <a:buSzPts val="1600"/>
              <a:buChar char="►"/>
            </a:pPr>
            <a:r>
              <a:rPr lang="en-US"/>
              <a:t>Microphone options</a:t>
            </a:r>
            <a:endParaRPr/>
          </a:p>
          <a:p>
            <a:pPr marL="742962" lvl="1" indent="-292613" algn="l" rtl="0">
              <a:spcBef>
                <a:spcPts val="1000"/>
              </a:spcBef>
              <a:spcAft>
                <a:spcPts val="0"/>
              </a:spcAft>
              <a:buSzPts val="1440"/>
              <a:buChar char="►"/>
            </a:pPr>
            <a:r>
              <a:rPr lang="en-US"/>
              <a:t>Directional mic worn as a headset </a:t>
            </a:r>
            <a:endParaRPr/>
          </a:p>
          <a:p>
            <a:pPr marL="742962" lvl="1" indent="-292613" algn="l" rtl="0">
              <a:spcBef>
                <a:spcPts val="1000"/>
              </a:spcBef>
              <a:spcAft>
                <a:spcPts val="0"/>
              </a:spcAft>
              <a:buSzPts val="1440"/>
              <a:buChar char="►"/>
            </a:pPr>
            <a:r>
              <a:rPr lang="en-US"/>
              <a:t>Transdermal mic (useful for patients on bipap)</a:t>
            </a:r>
            <a:endParaRPr/>
          </a:p>
        </p:txBody>
      </p:sp>
      <p:pic>
        <p:nvPicPr>
          <p:cNvPr id="408" name="Google Shape;408;p39" descr="Voice amplifier"/>
          <p:cNvPicPr preferRelativeResize="0"/>
          <p:nvPr/>
        </p:nvPicPr>
        <p:blipFill rotWithShape="1">
          <a:blip r:embed="rId3">
            <a:alphaModFix/>
          </a:blip>
          <a:srcRect/>
          <a:stretch/>
        </p:blipFill>
        <p:spPr>
          <a:xfrm>
            <a:off x="4559610" y="244875"/>
            <a:ext cx="2156308" cy="2156308"/>
          </a:xfrm>
          <a:prstGeom prst="rect">
            <a:avLst/>
          </a:prstGeom>
          <a:noFill/>
          <a:ln>
            <a:noFill/>
          </a:ln>
        </p:spPr>
      </p:pic>
      <p:pic>
        <p:nvPicPr>
          <p:cNvPr id="409" name="Google Shape;409;p39" descr="University of New Mexico Hospital logo"/>
          <p:cNvPicPr preferRelativeResize="0"/>
          <p:nvPr/>
        </p:nvPicPr>
        <p:blipFill rotWithShape="1">
          <a:blip r:embed="rId4">
            <a:alphaModFix/>
          </a:blip>
          <a:srcRect/>
          <a:stretch/>
        </p:blipFill>
        <p:spPr>
          <a:xfrm>
            <a:off x="7954158" y="518269"/>
            <a:ext cx="1177736" cy="87380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40"/>
          <p:cNvSpPr txBox="1">
            <a:spLocks noGrp="1"/>
          </p:cNvSpPr>
          <p:nvPr>
            <p:ph type="title"/>
          </p:nvPr>
        </p:nvSpPr>
        <p:spPr>
          <a:xfrm>
            <a:off x="484710" y="452718"/>
            <a:ext cx="7055380"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Amplifiers</a:t>
            </a:r>
            <a:endParaRPr/>
          </a:p>
        </p:txBody>
      </p:sp>
      <p:pic>
        <p:nvPicPr>
          <p:cNvPr id="415" name="Google Shape;415;p40" descr="Voice amplifier"/>
          <p:cNvPicPr preferRelativeResize="0">
            <a:picLocks noGrp="1"/>
          </p:cNvPicPr>
          <p:nvPr>
            <p:ph type="body" idx="1"/>
          </p:nvPr>
        </p:nvPicPr>
        <p:blipFill rotWithShape="1">
          <a:blip r:embed="rId3">
            <a:alphaModFix/>
          </a:blip>
          <a:srcRect/>
          <a:stretch/>
        </p:blipFill>
        <p:spPr>
          <a:xfrm>
            <a:off x="2118189" y="1089555"/>
            <a:ext cx="2348385" cy="2348385"/>
          </a:xfrm>
          <a:prstGeom prst="rect">
            <a:avLst/>
          </a:prstGeom>
          <a:noFill/>
          <a:ln>
            <a:noFill/>
          </a:ln>
        </p:spPr>
      </p:pic>
      <p:pic>
        <p:nvPicPr>
          <p:cNvPr id="416" name="Google Shape;416;p40" descr="chattervox"/>
          <p:cNvPicPr preferRelativeResize="0"/>
          <p:nvPr/>
        </p:nvPicPr>
        <p:blipFill rotWithShape="1">
          <a:blip r:embed="rId4">
            <a:alphaModFix/>
          </a:blip>
          <a:srcRect/>
          <a:stretch/>
        </p:blipFill>
        <p:spPr>
          <a:xfrm>
            <a:off x="4688566" y="1105987"/>
            <a:ext cx="2348385" cy="2348385"/>
          </a:xfrm>
          <a:prstGeom prst="rect">
            <a:avLst/>
          </a:prstGeom>
          <a:noFill/>
          <a:ln>
            <a:noFill/>
          </a:ln>
        </p:spPr>
      </p:pic>
      <p:pic>
        <p:nvPicPr>
          <p:cNvPr id="417" name="Google Shape;417;p40" descr="behind the head microphone"/>
          <p:cNvPicPr preferRelativeResize="0"/>
          <p:nvPr/>
        </p:nvPicPr>
        <p:blipFill rotWithShape="1">
          <a:blip r:embed="rId5">
            <a:alphaModFix/>
          </a:blip>
          <a:srcRect/>
          <a:stretch/>
        </p:blipFill>
        <p:spPr>
          <a:xfrm>
            <a:off x="1315663" y="3454372"/>
            <a:ext cx="1976718" cy="1976718"/>
          </a:xfrm>
          <a:prstGeom prst="rect">
            <a:avLst/>
          </a:prstGeom>
          <a:noFill/>
          <a:ln>
            <a:noFill/>
          </a:ln>
        </p:spPr>
      </p:pic>
      <p:pic>
        <p:nvPicPr>
          <p:cNvPr id="418" name="Google Shape;418;p40" descr="transdermal microphone"/>
          <p:cNvPicPr preferRelativeResize="0"/>
          <p:nvPr/>
        </p:nvPicPr>
        <p:blipFill rotWithShape="1">
          <a:blip r:embed="rId6">
            <a:alphaModFix/>
          </a:blip>
          <a:srcRect/>
          <a:stretch/>
        </p:blipFill>
        <p:spPr>
          <a:xfrm>
            <a:off x="3700207" y="3454372"/>
            <a:ext cx="1976718" cy="1976718"/>
          </a:xfrm>
          <a:prstGeom prst="rect">
            <a:avLst/>
          </a:prstGeom>
          <a:noFill/>
          <a:ln>
            <a:noFill/>
          </a:ln>
        </p:spPr>
      </p:pic>
      <p:sp>
        <p:nvSpPr>
          <p:cNvPr id="419" name="Google Shape;419;p40"/>
          <p:cNvSpPr/>
          <p:nvPr/>
        </p:nvSpPr>
        <p:spPr>
          <a:xfrm>
            <a:off x="838200" y="5528573"/>
            <a:ext cx="7440706" cy="646331"/>
          </a:xfrm>
          <a:prstGeom prst="rect">
            <a:avLst/>
          </a:prstGeom>
          <a:noFill/>
          <a:ln>
            <a:noFill/>
          </a:ln>
        </p:spPr>
        <p:txBody>
          <a:bodyPr spcFirstLastPara="1" wrap="square" lIns="91425" tIns="45700" rIns="91425" bIns="45700" anchor="t" anchorCtr="0">
            <a:spAutoFit/>
          </a:bodyPr>
          <a:lstStyle/>
          <a:p>
            <a:pPr marL="457200" marR="0" lvl="1" indent="0" algn="l" rtl="0">
              <a:spcBef>
                <a:spcPts val="0"/>
              </a:spcBef>
              <a:spcAft>
                <a:spcPts val="0"/>
              </a:spcAft>
              <a:buNone/>
            </a:pPr>
            <a:r>
              <a:rPr lang="en-US" sz="900" b="0" i="0" u="none" strike="noStrike" cap="none">
                <a:solidFill>
                  <a:schemeClr val="lt1"/>
                </a:solidFill>
                <a:latin typeface="Century Gothic"/>
                <a:ea typeface="Century Gothic"/>
                <a:cs typeface="Century Gothic"/>
                <a:sym typeface="Century Gothic"/>
              </a:rPr>
              <a:t>Directional mic worn as a headset  (video 1)</a:t>
            </a:r>
            <a:endParaRPr/>
          </a:p>
          <a:p>
            <a:pPr marL="457200" marR="0" lvl="1" indent="0" algn="l" rtl="0">
              <a:spcBef>
                <a:spcPts val="0"/>
              </a:spcBef>
              <a:spcAft>
                <a:spcPts val="0"/>
              </a:spcAft>
              <a:buNone/>
            </a:pPr>
            <a:r>
              <a:rPr lang="en-US" sz="900" b="0" i="0" u="none" strike="noStrike" cap="none">
                <a:solidFill>
                  <a:schemeClr val="lt1"/>
                </a:solidFill>
                <a:latin typeface="Century Gothic"/>
                <a:ea typeface="Century Gothic"/>
                <a:cs typeface="Century Gothic"/>
                <a:sym typeface="Century Gothic"/>
              </a:rPr>
              <a:t>Transdermal mic (useful for patients on bipap) (video 4)</a:t>
            </a:r>
            <a:endParaRPr/>
          </a:p>
          <a:p>
            <a:pPr marL="457200" marR="0" lvl="1" indent="0" algn="l" rtl="0">
              <a:spcBef>
                <a:spcPts val="0"/>
              </a:spcBef>
              <a:spcAft>
                <a:spcPts val="0"/>
              </a:spcAft>
              <a:buNone/>
            </a:pPr>
            <a:r>
              <a:rPr lang="en-US" sz="900" b="0" i="0" u="sng" strike="noStrike" cap="none">
                <a:solidFill>
                  <a:schemeClr val="lt1"/>
                </a:solidFill>
                <a:latin typeface="Century Gothic"/>
                <a:ea typeface="Century Gothic"/>
                <a:cs typeface="Century Gothic"/>
                <a:sym typeface="Century Gothic"/>
                <a:hlinkClick r:id="rId7">
                  <a:extLst>
                    <a:ext uri="{A12FA001-AC4F-418D-AE19-62706E023703}">
                      <ahyp:hlinkClr xmlns:ahyp="http://schemas.microsoft.com/office/drawing/2018/hyperlinkcolor" val="tx"/>
                    </a:ext>
                  </a:extLst>
                </a:hlinkClick>
              </a:rPr>
              <a:t>http://www.childrenshospital.org/centers-and-services/programs/a-_-e/als-augmentative-communication-program/protocol-of-assessment-considerations/voice-amplification</a:t>
            </a:r>
            <a:r>
              <a:rPr lang="en-US" sz="900" b="0" i="0" u="none" strike="noStrike" cap="none">
                <a:solidFill>
                  <a:schemeClr val="lt1"/>
                </a:solidFill>
                <a:latin typeface="Century Gothic"/>
                <a:ea typeface="Century Gothic"/>
                <a:cs typeface="Century Gothic"/>
                <a:sym typeface="Century Gothic"/>
              </a:rPr>
              <a:t> </a:t>
            </a:r>
            <a:endParaRPr/>
          </a:p>
        </p:txBody>
      </p:sp>
      <p:pic>
        <p:nvPicPr>
          <p:cNvPr id="420" name="Google Shape;420;p40" descr="University of New Mexico Hospital logo"/>
          <p:cNvPicPr preferRelativeResize="0"/>
          <p:nvPr/>
        </p:nvPicPr>
        <p:blipFill rotWithShape="1">
          <a:blip r:embed="rId8">
            <a:alphaModFix/>
          </a:blip>
          <a:srcRect/>
          <a:stretch/>
        </p:blipFill>
        <p:spPr>
          <a:xfrm>
            <a:off x="7954158" y="518269"/>
            <a:ext cx="1177736" cy="873804"/>
          </a:xfrm>
          <a:prstGeom prst="rect">
            <a:avLst/>
          </a:prstGeom>
          <a:noFill/>
          <a:ln>
            <a:noFill/>
          </a:ln>
        </p:spPr>
      </p:pic>
      <p:pic>
        <p:nvPicPr>
          <p:cNvPr id="421" name="Google Shape;421;p40" descr="voice amplifier"/>
          <p:cNvPicPr preferRelativeResize="0"/>
          <p:nvPr/>
        </p:nvPicPr>
        <p:blipFill rotWithShape="1">
          <a:blip r:embed="rId9">
            <a:alphaModFix/>
          </a:blip>
          <a:srcRect/>
          <a:stretch/>
        </p:blipFill>
        <p:spPr>
          <a:xfrm>
            <a:off x="6202774" y="3482706"/>
            <a:ext cx="1668353" cy="194838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41"/>
          <p:cNvSpPr txBox="1">
            <a:spLocks noGrp="1"/>
          </p:cNvSpPr>
          <p:nvPr>
            <p:ph type="title"/>
          </p:nvPr>
        </p:nvSpPr>
        <p:spPr>
          <a:xfrm>
            <a:off x="484710" y="452718"/>
            <a:ext cx="7055380"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Voice Recognition Options</a:t>
            </a:r>
            <a:endParaRPr/>
          </a:p>
        </p:txBody>
      </p:sp>
      <p:sp>
        <p:nvSpPr>
          <p:cNvPr id="427" name="Google Shape;427;p41"/>
          <p:cNvSpPr txBox="1">
            <a:spLocks noGrp="1"/>
          </p:cNvSpPr>
          <p:nvPr>
            <p:ph type="body" idx="1"/>
          </p:nvPr>
        </p:nvSpPr>
        <p:spPr>
          <a:xfrm>
            <a:off x="827700" y="2052925"/>
            <a:ext cx="6711654" cy="4195481"/>
          </a:xfrm>
          <a:prstGeom prst="rect">
            <a:avLst/>
          </a:prstGeom>
          <a:noFill/>
          <a:ln>
            <a:noFill/>
          </a:ln>
        </p:spPr>
        <p:txBody>
          <a:bodyPr spcFirstLastPara="1" wrap="square" lIns="91425" tIns="45700" rIns="91425" bIns="45700" anchor="t" anchorCtr="0">
            <a:normAutofit/>
          </a:bodyPr>
          <a:lstStyle/>
          <a:p>
            <a:pPr marL="342906" lvl="0" indent="-342906" algn="l" rtl="0">
              <a:spcBef>
                <a:spcPts val="0"/>
              </a:spcBef>
              <a:spcAft>
                <a:spcPts val="0"/>
              </a:spcAft>
              <a:buSzPts val="1600"/>
              <a:buChar char="►"/>
            </a:pPr>
            <a:r>
              <a:rPr lang="en-US"/>
              <a:t>Communication comes in many forms</a:t>
            </a:r>
            <a:endParaRPr/>
          </a:p>
          <a:p>
            <a:pPr marL="342906" lvl="0" indent="-342906" algn="l" rtl="0">
              <a:spcBef>
                <a:spcPts val="1000"/>
              </a:spcBef>
              <a:spcAft>
                <a:spcPts val="0"/>
              </a:spcAft>
              <a:buSzPts val="1600"/>
              <a:buChar char="►"/>
            </a:pPr>
            <a:r>
              <a:rPr lang="en-US"/>
              <a:t>Speech may be normal but written communication can be affected</a:t>
            </a:r>
            <a:endParaRPr/>
          </a:p>
          <a:p>
            <a:pPr marL="342906" lvl="0" indent="-342906" algn="l" rtl="0">
              <a:spcBef>
                <a:spcPts val="1000"/>
              </a:spcBef>
              <a:spcAft>
                <a:spcPts val="0"/>
              </a:spcAft>
              <a:buSzPts val="1600"/>
              <a:buChar char="►"/>
            </a:pPr>
            <a:r>
              <a:rPr lang="en-US"/>
              <a:t>Possible solutions</a:t>
            </a:r>
            <a:endParaRPr/>
          </a:p>
          <a:p>
            <a:pPr marL="742962" lvl="1" indent="-285755" algn="l" rtl="0">
              <a:spcBef>
                <a:spcPts val="1000"/>
              </a:spcBef>
              <a:spcAft>
                <a:spcPts val="0"/>
              </a:spcAft>
              <a:buSzPts val="1440"/>
              <a:buChar char="►"/>
            </a:pPr>
            <a:r>
              <a:rPr lang="en-US"/>
              <a:t>Voice recognition software (Dragon Dictation)</a:t>
            </a:r>
            <a:endParaRPr/>
          </a:p>
          <a:p>
            <a:pPr marL="742962" lvl="1" indent="-285755" algn="l" rtl="0">
              <a:spcBef>
                <a:spcPts val="1000"/>
              </a:spcBef>
              <a:spcAft>
                <a:spcPts val="0"/>
              </a:spcAft>
              <a:buSzPts val="1440"/>
              <a:buChar char="►"/>
            </a:pPr>
            <a:r>
              <a:rPr lang="en-US"/>
              <a:t>Hands-free phones and tablets</a:t>
            </a:r>
            <a:endParaRPr/>
          </a:p>
          <a:p>
            <a:pPr marL="742962" lvl="1" indent="-285755" algn="l" rtl="0">
              <a:spcBef>
                <a:spcPts val="1000"/>
              </a:spcBef>
              <a:spcAft>
                <a:spcPts val="0"/>
              </a:spcAft>
              <a:buSzPts val="1440"/>
              <a:buChar char="►"/>
            </a:pPr>
            <a:r>
              <a:rPr lang="en-US"/>
              <a:t>Video chatting and voice messaging </a:t>
            </a:r>
            <a:endParaRPr/>
          </a:p>
          <a:p>
            <a:pPr marL="742962" lvl="1" indent="-285755" algn="l" rtl="0">
              <a:spcBef>
                <a:spcPts val="1000"/>
              </a:spcBef>
              <a:spcAft>
                <a:spcPts val="0"/>
              </a:spcAft>
              <a:buSzPts val="1440"/>
              <a:buChar char="►"/>
            </a:pPr>
            <a:r>
              <a:rPr lang="en-US"/>
              <a:t>Voice Activated Home Automation (e.g., Siri, Alexa, etc.)</a:t>
            </a:r>
            <a:endParaRPr/>
          </a:p>
        </p:txBody>
      </p:sp>
      <p:pic>
        <p:nvPicPr>
          <p:cNvPr id="428" name="Google Shape;428;p41" descr="University of New Mexico Hospital logo"/>
          <p:cNvPicPr preferRelativeResize="0"/>
          <p:nvPr/>
        </p:nvPicPr>
        <p:blipFill rotWithShape="1">
          <a:blip r:embed="rId3">
            <a:alphaModFix/>
          </a:blip>
          <a:srcRect/>
          <a:stretch/>
        </p:blipFill>
        <p:spPr>
          <a:xfrm>
            <a:off x="7954158" y="518269"/>
            <a:ext cx="1177736" cy="87380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42"/>
          <p:cNvSpPr txBox="1">
            <a:spLocks noGrp="1"/>
          </p:cNvSpPr>
          <p:nvPr>
            <p:ph type="title"/>
          </p:nvPr>
        </p:nvSpPr>
        <p:spPr>
          <a:xfrm>
            <a:off x="484710" y="452718"/>
            <a:ext cx="7055380" cy="140053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lt2"/>
              </a:buClr>
              <a:buSzPts val="4200"/>
              <a:buFont typeface="Century Gothic"/>
              <a:buNone/>
            </a:pPr>
            <a:r>
              <a:rPr lang="en-US"/>
              <a:t>Writing as an Alternative  or supplement to Speech</a:t>
            </a:r>
            <a:endParaRPr/>
          </a:p>
        </p:txBody>
      </p:sp>
      <p:sp>
        <p:nvSpPr>
          <p:cNvPr id="434" name="Google Shape;434;p42"/>
          <p:cNvSpPr txBox="1">
            <a:spLocks noGrp="1"/>
          </p:cNvSpPr>
          <p:nvPr>
            <p:ph type="body" idx="1"/>
          </p:nvPr>
        </p:nvSpPr>
        <p:spPr>
          <a:xfrm>
            <a:off x="739775" y="2339788"/>
            <a:ext cx="7662864" cy="4087906"/>
          </a:xfrm>
          <a:prstGeom prst="rect">
            <a:avLst/>
          </a:prstGeom>
          <a:noFill/>
          <a:ln>
            <a:noFill/>
          </a:ln>
        </p:spPr>
        <p:txBody>
          <a:bodyPr spcFirstLastPara="1" wrap="square" lIns="91425" tIns="45700" rIns="91425" bIns="45700" anchor="t" anchorCtr="0">
            <a:normAutofit/>
          </a:bodyPr>
          <a:lstStyle/>
          <a:p>
            <a:pPr marL="342906" lvl="0" indent="-342906" algn="l" rtl="0">
              <a:spcBef>
                <a:spcPts val="0"/>
              </a:spcBef>
              <a:spcAft>
                <a:spcPts val="0"/>
              </a:spcAft>
              <a:buSzPts val="1600"/>
              <a:buChar char="►"/>
            </a:pPr>
            <a:r>
              <a:rPr lang="en-US"/>
              <a:t>Best for patients with functional hand strength and legible hand writing</a:t>
            </a:r>
            <a:endParaRPr/>
          </a:p>
          <a:p>
            <a:pPr marL="342906" lvl="0" indent="-241306" algn="l" rtl="0">
              <a:spcBef>
                <a:spcPts val="1000"/>
              </a:spcBef>
              <a:spcAft>
                <a:spcPts val="0"/>
              </a:spcAft>
              <a:buSzPts val="1600"/>
              <a:buNone/>
            </a:pPr>
            <a:endParaRPr/>
          </a:p>
          <a:p>
            <a:pPr marL="342906" lvl="0" indent="-241306" algn="l" rtl="0">
              <a:spcBef>
                <a:spcPts val="1000"/>
              </a:spcBef>
              <a:spcAft>
                <a:spcPts val="0"/>
              </a:spcAft>
              <a:buSzPts val="1600"/>
              <a:buNone/>
            </a:pPr>
            <a:endParaRPr/>
          </a:p>
          <a:p>
            <a:pPr marL="342906" lvl="0" indent="-241306" algn="l" rtl="0">
              <a:spcBef>
                <a:spcPts val="1000"/>
              </a:spcBef>
              <a:spcAft>
                <a:spcPts val="0"/>
              </a:spcAft>
              <a:buSzPts val="1600"/>
              <a:buNone/>
            </a:pPr>
            <a:endParaRPr/>
          </a:p>
          <a:p>
            <a:pPr marL="342906" lvl="0" indent="-241306" algn="l" rtl="0">
              <a:spcBef>
                <a:spcPts val="1000"/>
              </a:spcBef>
              <a:spcAft>
                <a:spcPts val="0"/>
              </a:spcAft>
              <a:buSzPts val="1600"/>
              <a:buNone/>
            </a:pPr>
            <a:endParaRPr/>
          </a:p>
        </p:txBody>
      </p:sp>
      <p:pic>
        <p:nvPicPr>
          <p:cNvPr id="436" name="Google Shape;436;p42" descr="http://tse2.mm.bing.net/th?id=OIP.Ma4178faebfa0fe0eef42fc2e71401674o0&amp;w=230&amp;h=170&amp;rs=1&amp;pcl=dddddd&amp;pid=1.1"/>
          <p:cNvPicPr preferRelativeResize="0"/>
          <p:nvPr/>
        </p:nvPicPr>
        <p:blipFill rotWithShape="1">
          <a:blip r:embed="rId3">
            <a:alphaModFix/>
          </a:blip>
          <a:srcRect/>
          <a:stretch/>
        </p:blipFill>
        <p:spPr>
          <a:xfrm>
            <a:off x="531168" y="3403947"/>
            <a:ext cx="2526345" cy="1867300"/>
          </a:xfrm>
          <a:prstGeom prst="rect">
            <a:avLst/>
          </a:prstGeom>
          <a:noFill/>
          <a:ln>
            <a:noFill/>
          </a:ln>
        </p:spPr>
      </p:pic>
      <p:pic>
        <p:nvPicPr>
          <p:cNvPr id="435" name="Google Shape;435;p42" descr="http://tse4.mm.bing.net/th?id=OIP.M14cfb4b498dedefc032b6a00e8b23b14o0&amp;w=230&amp;h=170&amp;rs=1&amp;pcl=dddddd&amp;pid=1.1"/>
          <p:cNvPicPr preferRelativeResize="0"/>
          <p:nvPr/>
        </p:nvPicPr>
        <p:blipFill rotWithShape="1">
          <a:blip r:embed="rId4">
            <a:alphaModFix/>
          </a:blip>
          <a:srcRect/>
          <a:stretch/>
        </p:blipFill>
        <p:spPr>
          <a:xfrm>
            <a:off x="2903570" y="3801035"/>
            <a:ext cx="3160900" cy="2336319"/>
          </a:xfrm>
          <a:prstGeom prst="rect">
            <a:avLst/>
          </a:prstGeom>
          <a:noFill/>
          <a:ln>
            <a:noFill/>
          </a:ln>
        </p:spPr>
      </p:pic>
      <p:pic>
        <p:nvPicPr>
          <p:cNvPr id="437" name="Google Shape;437;p42" descr="http://tse4.mm.bing.net/th?id=OIP.M483d1a64caf1f496f016ac97f9dba60co0&amp;w=230&amp;h=170&amp;rs=1&amp;pcl=dddddd&amp;pid=1.1"/>
          <p:cNvPicPr preferRelativeResize="0"/>
          <p:nvPr/>
        </p:nvPicPr>
        <p:blipFill rotWithShape="1">
          <a:blip r:embed="rId5">
            <a:alphaModFix/>
          </a:blip>
          <a:srcRect/>
          <a:stretch/>
        </p:blipFill>
        <p:spPr>
          <a:xfrm>
            <a:off x="6097119" y="3367326"/>
            <a:ext cx="2490989" cy="1841167"/>
          </a:xfrm>
          <a:prstGeom prst="rect">
            <a:avLst/>
          </a:prstGeom>
          <a:noFill/>
          <a:ln>
            <a:noFill/>
          </a:ln>
        </p:spPr>
      </p:pic>
      <p:pic>
        <p:nvPicPr>
          <p:cNvPr id="438" name="Google Shape;438;p42" descr="University of New Mexico Hospital logo"/>
          <p:cNvPicPr preferRelativeResize="0"/>
          <p:nvPr/>
        </p:nvPicPr>
        <p:blipFill rotWithShape="1">
          <a:blip r:embed="rId6">
            <a:alphaModFix/>
          </a:blip>
          <a:srcRect/>
          <a:stretch/>
        </p:blipFill>
        <p:spPr>
          <a:xfrm>
            <a:off x="7954158" y="518269"/>
            <a:ext cx="1177736" cy="87380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g37bd6481528_0_3"/>
          <p:cNvSpPr txBox="1">
            <a:spLocks noGrp="1"/>
          </p:cNvSpPr>
          <p:nvPr>
            <p:ph type="title"/>
          </p:nvPr>
        </p:nvSpPr>
        <p:spPr>
          <a:xfrm>
            <a:off x="484700" y="452723"/>
            <a:ext cx="7055400" cy="8739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lt2"/>
              </a:buClr>
              <a:buSzPts val="4200"/>
              <a:buFont typeface="Century Gothic"/>
              <a:buNone/>
            </a:pPr>
            <a:r>
              <a:rPr lang="en-US"/>
              <a:t>Objectives</a:t>
            </a:r>
            <a:endParaRPr/>
          </a:p>
        </p:txBody>
      </p:sp>
      <p:sp>
        <p:nvSpPr>
          <p:cNvPr id="173" name="Google Shape;173;g37bd6481528_0_3"/>
          <p:cNvSpPr txBox="1">
            <a:spLocks noGrp="1"/>
          </p:cNvSpPr>
          <p:nvPr>
            <p:ph type="body" idx="1"/>
          </p:nvPr>
        </p:nvSpPr>
        <p:spPr>
          <a:xfrm>
            <a:off x="739775" y="1665950"/>
            <a:ext cx="7662900" cy="4703400"/>
          </a:xfrm>
          <a:prstGeom prst="rect">
            <a:avLst/>
          </a:prstGeom>
          <a:noFill/>
          <a:ln>
            <a:noFill/>
          </a:ln>
        </p:spPr>
        <p:txBody>
          <a:bodyPr spcFirstLastPara="1" wrap="square" lIns="91425" tIns="45700" rIns="91425" bIns="45700" anchor="t" anchorCtr="0">
            <a:normAutofit/>
          </a:bodyPr>
          <a:lstStyle/>
          <a:p>
            <a:pPr marL="342906" lvl="0" indent="-350526" algn="l" rtl="0">
              <a:spcBef>
                <a:spcPts val="1000"/>
              </a:spcBef>
              <a:spcAft>
                <a:spcPts val="0"/>
              </a:spcAft>
              <a:buSzPts val="1600"/>
              <a:buChar char="►"/>
            </a:pPr>
            <a:r>
              <a:rPr lang="en-US"/>
              <a:t>Understand the basic pathophysiology, symptoms, progression, and functional implications of ALS</a:t>
            </a:r>
            <a:endParaRPr/>
          </a:p>
          <a:p>
            <a:pPr marL="742961" lvl="0" indent="0" algn="l" rtl="0">
              <a:spcBef>
                <a:spcPts val="1000"/>
              </a:spcBef>
              <a:spcAft>
                <a:spcPts val="0"/>
              </a:spcAft>
              <a:buNone/>
            </a:pPr>
            <a:endParaRPr/>
          </a:p>
          <a:p>
            <a:pPr marL="342906" lvl="0" indent="-350526" algn="l" rtl="0">
              <a:spcBef>
                <a:spcPts val="1000"/>
              </a:spcBef>
              <a:spcAft>
                <a:spcPts val="0"/>
              </a:spcAft>
              <a:buSzPts val="1600"/>
              <a:buChar char="►"/>
            </a:pPr>
            <a:r>
              <a:rPr lang="en-US"/>
              <a:t>Understand the Speech Therapy role, domains of function they cover, common assistive technology they recommend for pALS, and funding resources</a:t>
            </a:r>
            <a:endParaRPr/>
          </a:p>
          <a:p>
            <a:pPr marL="742961" lvl="0" indent="0" algn="l" rtl="0">
              <a:spcBef>
                <a:spcPts val="1000"/>
              </a:spcBef>
              <a:spcAft>
                <a:spcPts val="0"/>
              </a:spcAft>
              <a:buNone/>
            </a:pPr>
            <a:endParaRPr/>
          </a:p>
          <a:p>
            <a:pPr marL="342906" lvl="0" indent="-350526" algn="l" rtl="0">
              <a:spcBef>
                <a:spcPts val="1000"/>
              </a:spcBef>
              <a:spcAft>
                <a:spcPts val="0"/>
              </a:spcAft>
              <a:buSzPts val="1600"/>
              <a:buChar char="►"/>
            </a:pPr>
            <a:r>
              <a:rPr lang="en-US"/>
              <a:t>Understand the Occupational Therapy role, domains of function they cover, and common assistive technology they recommend for pALS</a:t>
            </a:r>
            <a:endParaRPr/>
          </a:p>
          <a:p>
            <a:pPr marL="742961" lvl="0" indent="0" algn="l" rtl="0">
              <a:spcBef>
                <a:spcPts val="1000"/>
              </a:spcBef>
              <a:spcAft>
                <a:spcPts val="0"/>
              </a:spcAft>
              <a:buNone/>
            </a:pPr>
            <a:endParaRPr/>
          </a:p>
        </p:txBody>
      </p:sp>
      <p:pic>
        <p:nvPicPr>
          <p:cNvPr id="174" name="Google Shape;174;g37bd6481528_0_3" descr="University of New Mexico Hospital logo"/>
          <p:cNvPicPr preferRelativeResize="0"/>
          <p:nvPr/>
        </p:nvPicPr>
        <p:blipFill rotWithShape="1">
          <a:blip r:embed="rId3">
            <a:alphaModFix/>
          </a:blip>
          <a:srcRect/>
          <a:stretch/>
        </p:blipFill>
        <p:spPr>
          <a:xfrm>
            <a:off x="7954158" y="518269"/>
            <a:ext cx="1177736" cy="87380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43"/>
          <p:cNvSpPr txBox="1">
            <a:spLocks noGrp="1"/>
          </p:cNvSpPr>
          <p:nvPr>
            <p:ph type="title"/>
          </p:nvPr>
        </p:nvSpPr>
        <p:spPr>
          <a:xfrm>
            <a:off x="484710" y="452718"/>
            <a:ext cx="7055380"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Communication Boards </a:t>
            </a:r>
            <a:endParaRPr/>
          </a:p>
        </p:txBody>
      </p:sp>
      <p:sp>
        <p:nvSpPr>
          <p:cNvPr id="444" name="Google Shape;444;p43"/>
          <p:cNvSpPr txBox="1">
            <a:spLocks noGrp="1"/>
          </p:cNvSpPr>
          <p:nvPr>
            <p:ph type="body" idx="1"/>
          </p:nvPr>
        </p:nvSpPr>
        <p:spPr>
          <a:xfrm>
            <a:off x="827700" y="2052925"/>
            <a:ext cx="6711654" cy="4195481"/>
          </a:xfrm>
          <a:prstGeom prst="rect">
            <a:avLst/>
          </a:prstGeom>
          <a:noFill/>
          <a:ln>
            <a:noFill/>
          </a:ln>
        </p:spPr>
        <p:txBody>
          <a:bodyPr spcFirstLastPara="1" wrap="square" lIns="91425" tIns="45700" rIns="91425" bIns="45700" anchor="t" anchorCtr="0">
            <a:normAutofit/>
          </a:bodyPr>
          <a:lstStyle/>
          <a:p>
            <a:pPr marL="342906" lvl="0" indent="-342906" algn="l" rtl="0">
              <a:spcBef>
                <a:spcPts val="0"/>
              </a:spcBef>
              <a:spcAft>
                <a:spcPts val="0"/>
              </a:spcAft>
              <a:buSzPts val="1600"/>
              <a:buChar char="►"/>
            </a:pPr>
            <a:r>
              <a:rPr lang="en-US"/>
              <a:t>Useful at any stage or level of impairment</a:t>
            </a:r>
            <a:endParaRPr/>
          </a:p>
          <a:p>
            <a:pPr marL="342906" lvl="0" indent="-342906" algn="l" rtl="0">
              <a:spcBef>
                <a:spcPts val="1000"/>
              </a:spcBef>
              <a:spcAft>
                <a:spcPts val="0"/>
              </a:spcAft>
              <a:buSzPts val="1600"/>
              <a:buChar char="►"/>
            </a:pPr>
            <a:r>
              <a:rPr lang="en-US"/>
              <a:t>Access/Selection Methods </a:t>
            </a:r>
            <a:endParaRPr/>
          </a:p>
          <a:p>
            <a:pPr marL="742962" lvl="1" indent="-285755" algn="l" rtl="0">
              <a:spcBef>
                <a:spcPts val="1000"/>
              </a:spcBef>
              <a:spcAft>
                <a:spcPts val="0"/>
              </a:spcAft>
              <a:buSzPts val="1440"/>
              <a:buChar char="►"/>
            </a:pPr>
            <a:r>
              <a:rPr lang="en-US"/>
              <a:t>Pointing with finger</a:t>
            </a:r>
            <a:endParaRPr/>
          </a:p>
          <a:p>
            <a:pPr marL="742962" lvl="1" indent="-285755" algn="l" rtl="0">
              <a:spcBef>
                <a:spcPts val="1000"/>
              </a:spcBef>
              <a:spcAft>
                <a:spcPts val="0"/>
              </a:spcAft>
              <a:buSzPts val="1440"/>
              <a:buChar char="►"/>
            </a:pPr>
            <a:r>
              <a:rPr lang="en-US"/>
              <a:t>Pointing with laser pointer affixed to glasses, cap, or wrist cuff</a:t>
            </a:r>
            <a:endParaRPr/>
          </a:p>
          <a:p>
            <a:pPr marL="742962" lvl="1" indent="-285755" algn="l" rtl="0">
              <a:spcBef>
                <a:spcPts val="1000"/>
              </a:spcBef>
              <a:spcAft>
                <a:spcPts val="0"/>
              </a:spcAft>
              <a:buSzPts val="1440"/>
              <a:buChar char="►"/>
            </a:pPr>
            <a:r>
              <a:rPr lang="en-US"/>
              <a:t>Eye gaze with partner</a:t>
            </a:r>
            <a:endParaRPr/>
          </a:p>
          <a:p>
            <a:pPr marL="742962" lvl="1" indent="-285755" algn="l" rtl="0">
              <a:spcBef>
                <a:spcPts val="1000"/>
              </a:spcBef>
              <a:spcAft>
                <a:spcPts val="0"/>
              </a:spcAft>
              <a:buSzPts val="1440"/>
              <a:buChar char="►"/>
            </a:pPr>
            <a:r>
              <a:rPr lang="en-US"/>
              <a:t>Partner assisted scanning</a:t>
            </a:r>
            <a:endParaRPr/>
          </a:p>
        </p:txBody>
      </p:sp>
      <p:pic>
        <p:nvPicPr>
          <p:cNvPr id="445" name="Google Shape;445;p43" descr="http://tse4.mm.bing.net/th?id=OIP.Mea401d2c302bc17fde58c12a4226038eo0&amp;w=230&amp;h=170&amp;rs=1&amp;pcl=dddddd&amp;pid=1.1"/>
          <p:cNvPicPr preferRelativeResize="0"/>
          <p:nvPr/>
        </p:nvPicPr>
        <p:blipFill rotWithShape="1">
          <a:blip r:embed="rId3">
            <a:alphaModFix/>
          </a:blip>
          <a:srcRect/>
          <a:stretch/>
        </p:blipFill>
        <p:spPr>
          <a:xfrm>
            <a:off x="6271932" y="4667219"/>
            <a:ext cx="1940593" cy="1434352"/>
          </a:xfrm>
          <a:prstGeom prst="rect">
            <a:avLst/>
          </a:prstGeom>
          <a:noFill/>
          <a:ln>
            <a:noFill/>
          </a:ln>
        </p:spPr>
      </p:pic>
      <p:pic>
        <p:nvPicPr>
          <p:cNvPr id="446" name="Google Shape;446;p43" descr="University of New Mexico Hospital logo"/>
          <p:cNvPicPr preferRelativeResize="0"/>
          <p:nvPr/>
        </p:nvPicPr>
        <p:blipFill rotWithShape="1">
          <a:blip r:embed="rId4">
            <a:alphaModFix/>
          </a:blip>
          <a:srcRect/>
          <a:stretch/>
        </p:blipFill>
        <p:spPr>
          <a:xfrm>
            <a:off x="7954158" y="518269"/>
            <a:ext cx="1177736" cy="87380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44"/>
          <p:cNvSpPr txBox="1">
            <a:spLocks noGrp="1"/>
          </p:cNvSpPr>
          <p:nvPr>
            <p:ph type="title"/>
          </p:nvPr>
        </p:nvSpPr>
        <p:spPr>
          <a:xfrm>
            <a:off x="484710" y="452718"/>
            <a:ext cx="7055380" cy="140053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lt2"/>
              </a:buClr>
              <a:buSzPts val="4200"/>
              <a:buFont typeface="Century Gothic"/>
              <a:buNone/>
            </a:pPr>
            <a:r>
              <a:rPr lang="en-US"/>
              <a:t>Communication Boards cont.</a:t>
            </a:r>
            <a:endParaRPr/>
          </a:p>
        </p:txBody>
      </p:sp>
      <p:sp>
        <p:nvSpPr>
          <p:cNvPr id="452" name="Google Shape;452;p44"/>
          <p:cNvSpPr txBox="1">
            <a:spLocks noGrp="1"/>
          </p:cNvSpPr>
          <p:nvPr>
            <p:ph type="body" idx="1"/>
          </p:nvPr>
        </p:nvSpPr>
        <p:spPr>
          <a:xfrm>
            <a:off x="827700" y="2052925"/>
            <a:ext cx="6711654" cy="4195481"/>
          </a:xfrm>
          <a:prstGeom prst="rect">
            <a:avLst/>
          </a:prstGeom>
          <a:noFill/>
          <a:ln>
            <a:noFill/>
          </a:ln>
        </p:spPr>
        <p:txBody>
          <a:bodyPr spcFirstLastPara="1" wrap="square" lIns="91425" tIns="45700" rIns="91425" bIns="45700" anchor="t" anchorCtr="0">
            <a:normAutofit fontScale="77500" lnSpcReduction="20000"/>
          </a:bodyPr>
          <a:lstStyle/>
          <a:p>
            <a:pPr marL="342906" lvl="0" indent="-335286" algn="l" rtl="0">
              <a:spcBef>
                <a:spcPts val="0"/>
              </a:spcBef>
              <a:spcAft>
                <a:spcPts val="0"/>
              </a:spcAft>
              <a:buSzPct val="80000"/>
              <a:buChar char="►"/>
            </a:pPr>
            <a:r>
              <a:rPr lang="en-US"/>
              <a:t>Alphabet/Letter boards</a:t>
            </a:r>
            <a:endParaRPr/>
          </a:p>
          <a:p>
            <a:pPr marL="742962" lvl="1" indent="-278897" algn="l" rtl="0">
              <a:spcBef>
                <a:spcPts val="1000"/>
              </a:spcBef>
              <a:spcAft>
                <a:spcPts val="0"/>
              </a:spcAft>
              <a:buSzPct val="79999"/>
              <a:buChar char="►"/>
            </a:pPr>
            <a:r>
              <a:rPr lang="en-US"/>
              <a:t>First letter cueing</a:t>
            </a:r>
            <a:endParaRPr/>
          </a:p>
          <a:p>
            <a:pPr marL="742962" lvl="1" indent="-278897" algn="l" rtl="0">
              <a:spcBef>
                <a:spcPts val="1000"/>
              </a:spcBef>
              <a:spcAft>
                <a:spcPts val="0"/>
              </a:spcAft>
              <a:buSzPct val="79999"/>
              <a:buChar char="►"/>
            </a:pPr>
            <a:r>
              <a:rPr lang="en-US"/>
              <a:t>Spelling out entire words</a:t>
            </a:r>
            <a:endParaRPr/>
          </a:p>
          <a:p>
            <a:pPr marL="342906" lvl="0" indent="-256546" algn="l" rtl="0">
              <a:spcBef>
                <a:spcPts val="1000"/>
              </a:spcBef>
              <a:spcAft>
                <a:spcPts val="0"/>
              </a:spcAft>
              <a:buSzPct val="80000"/>
              <a:buNone/>
            </a:pPr>
            <a:endParaRPr/>
          </a:p>
          <a:p>
            <a:pPr marL="342906" lvl="0" indent="-335286" algn="l" rtl="0">
              <a:spcBef>
                <a:spcPts val="1000"/>
              </a:spcBef>
              <a:spcAft>
                <a:spcPts val="0"/>
              </a:spcAft>
              <a:buSzPct val="80000"/>
              <a:buChar char="►"/>
            </a:pPr>
            <a:r>
              <a:rPr lang="en-US"/>
              <a:t>Word boards</a:t>
            </a:r>
            <a:endParaRPr/>
          </a:p>
          <a:p>
            <a:pPr marL="742962" lvl="1" indent="-278897" algn="l" rtl="0">
              <a:spcBef>
                <a:spcPts val="1000"/>
              </a:spcBef>
              <a:spcAft>
                <a:spcPts val="0"/>
              </a:spcAft>
              <a:buSzPct val="79999"/>
              <a:buChar char="►"/>
            </a:pPr>
            <a:r>
              <a:rPr lang="en-US"/>
              <a:t>Can be more restrictive than letter boards</a:t>
            </a:r>
            <a:endParaRPr/>
          </a:p>
          <a:p>
            <a:pPr marL="742962" lvl="1" indent="-278897" algn="l" rtl="0">
              <a:spcBef>
                <a:spcPts val="1000"/>
              </a:spcBef>
              <a:spcAft>
                <a:spcPts val="0"/>
              </a:spcAft>
              <a:buSzPct val="79999"/>
              <a:buChar char="►"/>
            </a:pPr>
            <a:r>
              <a:rPr lang="en-US"/>
              <a:t>May allow for quicker messages</a:t>
            </a:r>
            <a:endParaRPr/>
          </a:p>
          <a:p>
            <a:pPr marL="342906" lvl="0" indent="-256546" algn="l" rtl="0">
              <a:spcBef>
                <a:spcPts val="1000"/>
              </a:spcBef>
              <a:spcAft>
                <a:spcPts val="0"/>
              </a:spcAft>
              <a:buSzPct val="80000"/>
              <a:buNone/>
            </a:pPr>
            <a:endParaRPr/>
          </a:p>
          <a:p>
            <a:pPr marL="342906" lvl="0" indent="-335286" algn="l" rtl="0">
              <a:spcBef>
                <a:spcPts val="1000"/>
              </a:spcBef>
              <a:spcAft>
                <a:spcPts val="0"/>
              </a:spcAft>
              <a:buSzPct val="80000"/>
              <a:buChar char="►"/>
            </a:pPr>
            <a:r>
              <a:rPr lang="en-US"/>
              <a:t>Picture boards</a:t>
            </a:r>
            <a:endParaRPr/>
          </a:p>
          <a:p>
            <a:pPr marL="742962" lvl="1" indent="-278897" algn="l" rtl="0">
              <a:spcBef>
                <a:spcPts val="1000"/>
              </a:spcBef>
              <a:spcAft>
                <a:spcPts val="0"/>
              </a:spcAft>
              <a:buSzPct val="79999"/>
              <a:buChar char="►"/>
            </a:pPr>
            <a:r>
              <a:rPr lang="en-US"/>
              <a:t>Can be useful for frequent requests</a:t>
            </a:r>
            <a:endParaRPr/>
          </a:p>
          <a:p>
            <a:pPr marL="342906" lvl="0" indent="-256546" algn="l" rtl="0">
              <a:spcBef>
                <a:spcPts val="1000"/>
              </a:spcBef>
              <a:spcAft>
                <a:spcPts val="0"/>
              </a:spcAft>
              <a:buSzPct val="80000"/>
              <a:buNone/>
            </a:pPr>
            <a:endParaRPr/>
          </a:p>
          <a:p>
            <a:pPr marL="342906" lvl="0" indent="-335286" algn="l" rtl="0">
              <a:spcBef>
                <a:spcPts val="1000"/>
              </a:spcBef>
              <a:spcAft>
                <a:spcPts val="0"/>
              </a:spcAft>
              <a:buSzPct val="80000"/>
              <a:buChar char="►"/>
            </a:pPr>
            <a:r>
              <a:rPr lang="en-US"/>
              <a:t>Flip Books</a:t>
            </a:r>
            <a:endParaRPr/>
          </a:p>
          <a:p>
            <a:pPr marL="68580" lvl="0" indent="0" algn="l" rtl="0">
              <a:spcBef>
                <a:spcPts val="1000"/>
              </a:spcBef>
              <a:spcAft>
                <a:spcPts val="0"/>
              </a:spcAft>
              <a:buSzPct val="80000"/>
              <a:buNone/>
            </a:pPr>
            <a:r>
              <a:rPr lang="en-US"/>
              <a:t>    (Boston Children’s Hospital) </a:t>
            </a:r>
            <a:endParaRPr/>
          </a:p>
        </p:txBody>
      </p:sp>
      <p:pic>
        <p:nvPicPr>
          <p:cNvPr id="453" name="Google Shape;453;p44" descr="E-Tran Communication Board"/>
          <p:cNvPicPr preferRelativeResize="0"/>
          <p:nvPr/>
        </p:nvPicPr>
        <p:blipFill rotWithShape="1">
          <a:blip r:embed="rId3">
            <a:alphaModFix/>
          </a:blip>
          <a:srcRect/>
          <a:stretch/>
        </p:blipFill>
        <p:spPr>
          <a:xfrm>
            <a:off x="5891902" y="2170664"/>
            <a:ext cx="2033496" cy="1562094"/>
          </a:xfrm>
          <a:prstGeom prst="rect">
            <a:avLst/>
          </a:prstGeom>
          <a:noFill/>
          <a:ln>
            <a:noFill/>
          </a:ln>
        </p:spPr>
      </p:pic>
      <p:pic>
        <p:nvPicPr>
          <p:cNvPr id="454" name="Google Shape;454;p44" descr="picture board"/>
          <p:cNvPicPr preferRelativeResize="0"/>
          <p:nvPr/>
        </p:nvPicPr>
        <p:blipFill rotWithShape="1">
          <a:blip r:embed="rId4">
            <a:alphaModFix/>
          </a:blip>
          <a:srcRect/>
          <a:stretch/>
        </p:blipFill>
        <p:spPr>
          <a:xfrm>
            <a:off x="5728179" y="4397935"/>
            <a:ext cx="2585688" cy="1514173"/>
          </a:xfrm>
          <a:prstGeom prst="rect">
            <a:avLst/>
          </a:prstGeom>
          <a:noFill/>
          <a:ln>
            <a:noFill/>
          </a:ln>
        </p:spPr>
      </p:pic>
      <p:pic>
        <p:nvPicPr>
          <p:cNvPr id="455" name="Google Shape;455;p44" descr="University of New Mexico Hospital logo"/>
          <p:cNvPicPr preferRelativeResize="0"/>
          <p:nvPr/>
        </p:nvPicPr>
        <p:blipFill rotWithShape="1">
          <a:blip r:embed="rId5">
            <a:alphaModFix/>
          </a:blip>
          <a:srcRect/>
          <a:stretch/>
        </p:blipFill>
        <p:spPr>
          <a:xfrm>
            <a:off x="7954158" y="518269"/>
            <a:ext cx="1177736" cy="87380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45"/>
          <p:cNvSpPr txBox="1">
            <a:spLocks noGrp="1"/>
          </p:cNvSpPr>
          <p:nvPr>
            <p:ph type="title"/>
          </p:nvPr>
        </p:nvSpPr>
        <p:spPr>
          <a:xfrm>
            <a:off x="484710" y="452718"/>
            <a:ext cx="7055380" cy="140053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lt2"/>
              </a:buClr>
              <a:buSzPts val="4200"/>
              <a:buFont typeface="Century Gothic"/>
              <a:buNone/>
            </a:pPr>
            <a:r>
              <a:rPr lang="en-US"/>
              <a:t>iPads, tablets, computers, and mobile phones</a:t>
            </a:r>
            <a:endParaRPr/>
          </a:p>
        </p:txBody>
      </p:sp>
      <p:sp>
        <p:nvSpPr>
          <p:cNvPr id="461" name="Google Shape;461;p45"/>
          <p:cNvSpPr txBox="1">
            <a:spLocks noGrp="1"/>
          </p:cNvSpPr>
          <p:nvPr>
            <p:ph type="body" idx="1"/>
          </p:nvPr>
        </p:nvSpPr>
        <p:spPr>
          <a:xfrm>
            <a:off x="779930" y="1917794"/>
            <a:ext cx="7494494" cy="5139466"/>
          </a:xfrm>
          <a:prstGeom prst="rect">
            <a:avLst/>
          </a:prstGeom>
          <a:noFill/>
          <a:ln>
            <a:noFill/>
          </a:ln>
        </p:spPr>
        <p:txBody>
          <a:bodyPr spcFirstLastPara="1" wrap="square" lIns="91425" tIns="45700" rIns="91425" bIns="45700" anchor="t" anchorCtr="0">
            <a:normAutofit fontScale="47500" lnSpcReduction="20000"/>
          </a:bodyPr>
          <a:lstStyle/>
          <a:p>
            <a:pPr marL="342906" lvl="0" indent="-342906" algn="l" rtl="0">
              <a:spcBef>
                <a:spcPts val="0"/>
              </a:spcBef>
              <a:spcAft>
                <a:spcPts val="0"/>
              </a:spcAft>
              <a:buSzPct val="80000"/>
              <a:buChar char="►"/>
            </a:pPr>
            <a:r>
              <a:rPr lang="en-US" sz="4000"/>
              <a:t>Direct selection with finger, stylus, or keyboard</a:t>
            </a:r>
            <a:endParaRPr/>
          </a:p>
          <a:p>
            <a:pPr marL="0" lvl="0" indent="0" algn="l" rtl="0">
              <a:spcBef>
                <a:spcPts val="1000"/>
              </a:spcBef>
              <a:spcAft>
                <a:spcPts val="0"/>
              </a:spcAft>
              <a:buSzPct val="80000"/>
              <a:buNone/>
            </a:pPr>
            <a:endParaRPr sz="4000"/>
          </a:p>
          <a:p>
            <a:pPr marL="342906" lvl="0" indent="-342906" algn="l" rtl="0">
              <a:spcBef>
                <a:spcPts val="1000"/>
              </a:spcBef>
              <a:spcAft>
                <a:spcPts val="0"/>
              </a:spcAft>
              <a:buSzPct val="80000"/>
              <a:buChar char="►"/>
            </a:pPr>
            <a:r>
              <a:rPr lang="en-US" sz="4000"/>
              <a:t>Head tracker apps (Sesame Enable)</a:t>
            </a:r>
            <a:endParaRPr sz="4000"/>
          </a:p>
          <a:p>
            <a:pPr marL="342906" lvl="0" indent="-246386" algn="l" rtl="0">
              <a:spcBef>
                <a:spcPts val="1000"/>
              </a:spcBef>
              <a:spcAft>
                <a:spcPts val="0"/>
              </a:spcAft>
              <a:buSzPct val="80000"/>
              <a:buNone/>
            </a:pPr>
            <a:endParaRPr sz="4000"/>
          </a:p>
          <a:p>
            <a:pPr marL="342906" lvl="0" indent="-342906" algn="l" rtl="0">
              <a:spcBef>
                <a:spcPts val="1000"/>
              </a:spcBef>
              <a:spcAft>
                <a:spcPts val="0"/>
              </a:spcAft>
              <a:buSzPct val="80000"/>
              <a:buChar char="►"/>
            </a:pPr>
            <a:r>
              <a:rPr lang="en-US" sz="4000"/>
              <a:t>iPad Loaner Program through the state</a:t>
            </a:r>
            <a:endParaRPr/>
          </a:p>
          <a:p>
            <a:pPr marL="342906" lvl="0" indent="-246386" algn="l" rtl="0">
              <a:spcBef>
                <a:spcPts val="1000"/>
              </a:spcBef>
              <a:spcAft>
                <a:spcPts val="0"/>
              </a:spcAft>
              <a:buSzPct val="80000"/>
              <a:buNone/>
            </a:pPr>
            <a:endParaRPr sz="4000"/>
          </a:p>
          <a:p>
            <a:pPr marL="342906" lvl="0" indent="-342906" algn="l" rtl="0">
              <a:spcBef>
                <a:spcPts val="1000"/>
              </a:spcBef>
              <a:spcAft>
                <a:spcPts val="0"/>
              </a:spcAft>
              <a:buSzPct val="80000"/>
              <a:buChar char="►"/>
            </a:pPr>
            <a:r>
              <a:rPr lang="en-US" sz="4000"/>
              <a:t>ALS Loan Closet</a:t>
            </a:r>
            <a:endParaRPr/>
          </a:p>
          <a:p>
            <a:pPr marL="342906" lvl="0" indent="-246386" algn="l" rtl="0">
              <a:spcBef>
                <a:spcPts val="1000"/>
              </a:spcBef>
              <a:spcAft>
                <a:spcPts val="0"/>
              </a:spcAft>
              <a:buSzPct val="80000"/>
              <a:buNone/>
            </a:pPr>
            <a:endParaRPr sz="4000"/>
          </a:p>
          <a:p>
            <a:pPr marL="342906" lvl="0" indent="-342906" algn="l" rtl="0">
              <a:spcBef>
                <a:spcPts val="1000"/>
              </a:spcBef>
              <a:spcAft>
                <a:spcPts val="0"/>
              </a:spcAft>
              <a:buSzPct val="80000"/>
              <a:buChar char="►"/>
            </a:pPr>
            <a:r>
              <a:rPr lang="en-US" sz="4000"/>
              <a:t>Relatively inexpensive</a:t>
            </a:r>
            <a:endParaRPr/>
          </a:p>
          <a:p>
            <a:pPr marL="342906" lvl="0" indent="-246386" algn="l" rtl="0">
              <a:spcBef>
                <a:spcPts val="1000"/>
              </a:spcBef>
              <a:spcAft>
                <a:spcPts val="0"/>
              </a:spcAft>
              <a:buSzPct val="80000"/>
              <a:buNone/>
            </a:pPr>
            <a:endParaRPr sz="4000"/>
          </a:p>
          <a:p>
            <a:pPr marL="342906" lvl="0" indent="-342906" algn="l" rtl="0">
              <a:spcBef>
                <a:spcPts val="1000"/>
              </a:spcBef>
              <a:spcAft>
                <a:spcPts val="0"/>
              </a:spcAft>
              <a:buSzPct val="80000"/>
              <a:buChar char="►"/>
            </a:pPr>
            <a:r>
              <a:rPr lang="en-US" sz="4000"/>
              <a:t>Many people have access to these already</a:t>
            </a:r>
            <a:endParaRPr/>
          </a:p>
          <a:p>
            <a:pPr marL="342906" lvl="0" indent="-246386" algn="l" rtl="0">
              <a:spcBef>
                <a:spcPts val="1000"/>
              </a:spcBef>
              <a:spcAft>
                <a:spcPts val="0"/>
              </a:spcAft>
              <a:buSzPct val="80000"/>
              <a:buNone/>
            </a:pPr>
            <a:endParaRPr sz="4000"/>
          </a:p>
          <a:p>
            <a:pPr marL="342906" lvl="0" indent="-342906" algn="l" rtl="0">
              <a:spcBef>
                <a:spcPts val="1000"/>
              </a:spcBef>
              <a:spcAft>
                <a:spcPts val="0"/>
              </a:spcAft>
              <a:buSzPct val="80000"/>
              <a:buChar char="►"/>
            </a:pPr>
            <a:r>
              <a:rPr lang="en-US" sz="4000"/>
              <a:t>Leaves insurance available for more complex devices</a:t>
            </a:r>
            <a:endParaRPr/>
          </a:p>
          <a:p>
            <a:pPr marL="342906" lvl="0" indent="-294646" algn="l" rtl="0">
              <a:spcBef>
                <a:spcPts val="1000"/>
              </a:spcBef>
              <a:spcAft>
                <a:spcPts val="0"/>
              </a:spcAft>
              <a:buSzPct val="80000"/>
              <a:buNone/>
            </a:pPr>
            <a:endParaRPr/>
          </a:p>
        </p:txBody>
      </p:sp>
      <p:pic>
        <p:nvPicPr>
          <p:cNvPr id="462" name="Google Shape;462;p45" descr="University of New Mexico Hospital logo"/>
          <p:cNvPicPr preferRelativeResize="0"/>
          <p:nvPr/>
        </p:nvPicPr>
        <p:blipFill rotWithShape="1">
          <a:blip r:embed="rId3">
            <a:alphaModFix/>
          </a:blip>
          <a:srcRect/>
          <a:stretch/>
        </p:blipFill>
        <p:spPr>
          <a:xfrm>
            <a:off x="7954158" y="518269"/>
            <a:ext cx="1177736" cy="87380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46"/>
          <p:cNvSpPr txBox="1">
            <a:spLocks noGrp="1"/>
          </p:cNvSpPr>
          <p:nvPr>
            <p:ph type="title"/>
          </p:nvPr>
        </p:nvSpPr>
        <p:spPr>
          <a:xfrm>
            <a:off x="484710" y="452718"/>
            <a:ext cx="7055380"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Text to speech Options</a:t>
            </a:r>
            <a:endParaRPr/>
          </a:p>
        </p:txBody>
      </p:sp>
      <p:sp>
        <p:nvSpPr>
          <p:cNvPr id="468" name="Google Shape;468;p46"/>
          <p:cNvSpPr txBox="1">
            <a:spLocks noGrp="1"/>
          </p:cNvSpPr>
          <p:nvPr>
            <p:ph type="body" idx="1"/>
          </p:nvPr>
        </p:nvSpPr>
        <p:spPr>
          <a:xfrm>
            <a:off x="827700" y="2052925"/>
            <a:ext cx="6711654" cy="4195481"/>
          </a:xfrm>
          <a:prstGeom prst="rect">
            <a:avLst/>
          </a:prstGeom>
          <a:noFill/>
          <a:ln>
            <a:noFill/>
          </a:ln>
        </p:spPr>
        <p:txBody>
          <a:bodyPr spcFirstLastPara="1" wrap="square" lIns="91425" tIns="45700" rIns="91425" bIns="45700" anchor="t" anchorCtr="0">
            <a:normAutofit fontScale="77500" lnSpcReduction="20000"/>
          </a:bodyPr>
          <a:lstStyle/>
          <a:p>
            <a:pPr marL="342906" lvl="0" indent="-342906" algn="l" rtl="0">
              <a:spcBef>
                <a:spcPts val="0"/>
              </a:spcBef>
              <a:spcAft>
                <a:spcPts val="0"/>
              </a:spcAft>
              <a:buSzPct val="80000"/>
              <a:buChar char="►"/>
            </a:pPr>
            <a:r>
              <a:rPr lang="en-US"/>
              <a:t>Computer settings (Excel)</a:t>
            </a:r>
            <a:endParaRPr/>
          </a:p>
          <a:p>
            <a:pPr marL="342906" lvl="0" indent="-342906" algn="l" rtl="0">
              <a:spcBef>
                <a:spcPts val="1000"/>
              </a:spcBef>
              <a:spcAft>
                <a:spcPts val="0"/>
              </a:spcAft>
              <a:buSzPct val="80000"/>
              <a:buChar char="►"/>
            </a:pPr>
            <a:r>
              <a:rPr lang="en-US"/>
              <a:t>Applications for mobile phones, iPads, and Tablets</a:t>
            </a:r>
            <a:endParaRPr/>
          </a:p>
          <a:p>
            <a:pPr marL="742962" lvl="1" indent="-285755" algn="l" rtl="0">
              <a:spcBef>
                <a:spcPts val="1000"/>
              </a:spcBef>
              <a:spcAft>
                <a:spcPts val="0"/>
              </a:spcAft>
              <a:buSzPct val="79999"/>
              <a:buChar char="►"/>
            </a:pPr>
            <a:r>
              <a:rPr lang="en-US"/>
              <a:t>Range from Free to expensive</a:t>
            </a:r>
            <a:endParaRPr/>
          </a:p>
          <a:p>
            <a:pPr marL="742962" lvl="1" indent="-285755" algn="l" rtl="0">
              <a:spcBef>
                <a:spcPts val="1000"/>
              </a:spcBef>
              <a:spcAft>
                <a:spcPts val="0"/>
              </a:spcAft>
              <a:buSzPct val="79999"/>
              <a:buChar char="►"/>
            </a:pPr>
            <a:r>
              <a:rPr lang="en-US"/>
              <a:t>iPad/Apple (there are many!)</a:t>
            </a:r>
            <a:endParaRPr/>
          </a:p>
          <a:p>
            <a:pPr marL="1143020" lvl="2" indent="-228603" algn="l" rtl="0">
              <a:spcBef>
                <a:spcPts val="1000"/>
              </a:spcBef>
              <a:spcAft>
                <a:spcPts val="0"/>
              </a:spcAft>
              <a:buSzPct val="80000"/>
              <a:buChar char="►"/>
            </a:pPr>
            <a:r>
              <a:rPr lang="en-US"/>
              <a:t>Verbally – Lite  (Free)</a:t>
            </a:r>
            <a:endParaRPr/>
          </a:p>
          <a:p>
            <a:pPr marL="1143020" lvl="2" indent="-228603" algn="l" rtl="0">
              <a:spcBef>
                <a:spcPts val="1000"/>
              </a:spcBef>
              <a:spcAft>
                <a:spcPts val="0"/>
              </a:spcAft>
              <a:buSzPct val="80000"/>
              <a:buChar char="►"/>
            </a:pPr>
            <a:r>
              <a:rPr lang="en-US"/>
              <a:t>Clarocom (Free)</a:t>
            </a:r>
            <a:endParaRPr/>
          </a:p>
          <a:p>
            <a:pPr marL="1143020" lvl="2" indent="-228603" algn="l" rtl="0">
              <a:spcBef>
                <a:spcPts val="1000"/>
              </a:spcBef>
              <a:spcAft>
                <a:spcPts val="0"/>
              </a:spcAft>
              <a:buSzPct val="80000"/>
              <a:buChar char="►"/>
            </a:pPr>
            <a:r>
              <a:rPr lang="en-US"/>
              <a:t>Speech Assistant AAC ($11.99)</a:t>
            </a:r>
            <a:endParaRPr/>
          </a:p>
          <a:p>
            <a:pPr marL="1143020" lvl="2" indent="-228603" algn="l" rtl="0">
              <a:spcBef>
                <a:spcPts val="1000"/>
              </a:spcBef>
              <a:spcAft>
                <a:spcPts val="0"/>
              </a:spcAft>
              <a:buSzPct val="80000"/>
              <a:buChar char="►"/>
            </a:pPr>
            <a:r>
              <a:rPr lang="en-US"/>
              <a:t>Predictable ($159.99)</a:t>
            </a:r>
            <a:endParaRPr/>
          </a:p>
          <a:p>
            <a:pPr marL="1143020" lvl="2" indent="-228603" algn="l" rtl="0">
              <a:spcBef>
                <a:spcPts val="1000"/>
              </a:spcBef>
              <a:spcAft>
                <a:spcPts val="0"/>
              </a:spcAft>
              <a:buSzPct val="80000"/>
              <a:buChar char="►"/>
            </a:pPr>
            <a:r>
              <a:rPr lang="en-US"/>
              <a:t>Speak4me (Free)</a:t>
            </a:r>
            <a:endParaRPr/>
          </a:p>
          <a:p>
            <a:pPr marL="1143020" lvl="2" indent="-228603" algn="l" rtl="0">
              <a:spcBef>
                <a:spcPts val="1000"/>
              </a:spcBef>
              <a:spcAft>
                <a:spcPts val="0"/>
              </a:spcAft>
              <a:buSzPct val="80000"/>
              <a:buChar char="►"/>
            </a:pPr>
            <a:r>
              <a:rPr lang="en-US"/>
              <a:t>Proloquo4Text ($119.99)</a:t>
            </a:r>
            <a:endParaRPr>
              <a:solidFill>
                <a:srgbClr val="FF0000"/>
              </a:solidFill>
            </a:endParaRPr>
          </a:p>
          <a:p>
            <a:pPr marL="742962" lvl="1" indent="-285755" algn="l" rtl="0">
              <a:spcBef>
                <a:spcPts val="1000"/>
              </a:spcBef>
              <a:spcAft>
                <a:spcPts val="0"/>
              </a:spcAft>
              <a:buSzPct val="79999"/>
              <a:buChar char="►"/>
            </a:pPr>
            <a:r>
              <a:rPr lang="en-US"/>
              <a:t>Andriod</a:t>
            </a:r>
            <a:endParaRPr/>
          </a:p>
          <a:p>
            <a:pPr marL="1143020" lvl="2" indent="-228603" algn="l" rtl="0">
              <a:spcBef>
                <a:spcPts val="1000"/>
              </a:spcBef>
              <a:spcAft>
                <a:spcPts val="0"/>
              </a:spcAft>
              <a:buSzPct val="80000"/>
              <a:buChar char="►"/>
            </a:pPr>
            <a:r>
              <a:rPr lang="en-US"/>
              <a:t>Talkadroid! – Lite (Free)</a:t>
            </a:r>
            <a:endParaRPr>
              <a:solidFill>
                <a:schemeClr val="dk1"/>
              </a:solidFill>
            </a:endParaRPr>
          </a:p>
          <a:p>
            <a:pPr marL="1143020" lvl="2" indent="-228603" algn="l" rtl="0">
              <a:spcBef>
                <a:spcPts val="1000"/>
              </a:spcBef>
              <a:spcAft>
                <a:spcPts val="0"/>
              </a:spcAft>
              <a:buSzPct val="80000"/>
              <a:buChar char="►"/>
            </a:pPr>
            <a:r>
              <a:rPr lang="en-US"/>
              <a:t>Type and Speak ($2.99)</a:t>
            </a:r>
            <a:endParaRPr/>
          </a:p>
          <a:p>
            <a:pPr marL="1143020" lvl="2" indent="-228603" algn="l" rtl="0">
              <a:spcBef>
                <a:spcPts val="1000"/>
              </a:spcBef>
              <a:spcAft>
                <a:spcPts val="0"/>
              </a:spcAft>
              <a:buSzPct val="80000"/>
              <a:buChar char="►"/>
            </a:pPr>
            <a:r>
              <a:rPr lang="en-US"/>
              <a:t>Sonoflex ($99)</a:t>
            </a:r>
            <a:endParaRPr/>
          </a:p>
        </p:txBody>
      </p:sp>
      <p:pic>
        <p:nvPicPr>
          <p:cNvPr id="469" name="Google Shape;469;p46" descr="University of New Mexico Hospital logo"/>
          <p:cNvPicPr preferRelativeResize="0"/>
          <p:nvPr/>
        </p:nvPicPr>
        <p:blipFill rotWithShape="1">
          <a:blip r:embed="rId3">
            <a:alphaModFix/>
          </a:blip>
          <a:srcRect/>
          <a:stretch/>
        </p:blipFill>
        <p:spPr>
          <a:xfrm>
            <a:off x="7954158" y="518269"/>
            <a:ext cx="1177736" cy="87380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47"/>
          <p:cNvSpPr txBox="1">
            <a:spLocks noGrp="1"/>
          </p:cNvSpPr>
          <p:nvPr>
            <p:ph type="title"/>
          </p:nvPr>
        </p:nvSpPr>
        <p:spPr>
          <a:xfrm>
            <a:off x="484710" y="452718"/>
            <a:ext cx="7055380"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Phone communication</a:t>
            </a:r>
            <a:endParaRPr/>
          </a:p>
        </p:txBody>
      </p:sp>
      <p:sp>
        <p:nvSpPr>
          <p:cNvPr id="475" name="Google Shape;475;p47"/>
          <p:cNvSpPr txBox="1">
            <a:spLocks noGrp="1"/>
          </p:cNvSpPr>
          <p:nvPr>
            <p:ph type="body" idx="1"/>
          </p:nvPr>
        </p:nvSpPr>
        <p:spPr>
          <a:xfrm>
            <a:off x="827700" y="2052925"/>
            <a:ext cx="6711654" cy="4195481"/>
          </a:xfrm>
          <a:prstGeom prst="rect">
            <a:avLst/>
          </a:prstGeom>
          <a:noFill/>
          <a:ln>
            <a:noFill/>
          </a:ln>
        </p:spPr>
        <p:txBody>
          <a:bodyPr spcFirstLastPara="1" wrap="square" lIns="91425" tIns="45700" rIns="91425" bIns="45700" anchor="t" anchorCtr="0">
            <a:normAutofit lnSpcReduction="20000"/>
          </a:bodyPr>
          <a:lstStyle/>
          <a:p>
            <a:pPr marL="342906" lvl="0" indent="-342906" algn="l" rtl="0">
              <a:spcBef>
                <a:spcPts val="0"/>
              </a:spcBef>
              <a:spcAft>
                <a:spcPts val="0"/>
              </a:spcAft>
              <a:buSzPts val="1600"/>
              <a:buChar char="►"/>
            </a:pPr>
            <a:r>
              <a:rPr lang="en-US"/>
              <a:t>Patients will often stop making phone calls</a:t>
            </a:r>
            <a:endParaRPr/>
          </a:p>
          <a:p>
            <a:pPr marL="342906" lvl="0" indent="-241306" algn="l" rtl="0">
              <a:spcBef>
                <a:spcPts val="1000"/>
              </a:spcBef>
              <a:spcAft>
                <a:spcPts val="0"/>
              </a:spcAft>
              <a:buSzPts val="1600"/>
              <a:buNone/>
            </a:pPr>
            <a:endParaRPr/>
          </a:p>
          <a:p>
            <a:pPr marL="342906" lvl="0" indent="-342906" algn="l" rtl="0">
              <a:spcBef>
                <a:spcPts val="1000"/>
              </a:spcBef>
              <a:spcAft>
                <a:spcPts val="0"/>
              </a:spcAft>
              <a:buSzPts val="1600"/>
              <a:buChar char="►"/>
            </a:pPr>
            <a:r>
              <a:rPr lang="en-US"/>
              <a:t>Speech to Speech TTY</a:t>
            </a:r>
            <a:endParaRPr/>
          </a:p>
          <a:p>
            <a:pPr marL="342906" lvl="0" indent="-342906" algn="l" rtl="0">
              <a:spcBef>
                <a:spcPts val="1000"/>
              </a:spcBef>
              <a:spcAft>
                <a:spcPts val="0"/>
              </a:spcAft>
              <a:buSzPts val="1600"/>
              <a:buChar char="►"/>
            </a:pPr>
            <a:r>
              <a:rPr lang="en-US"/>
              <a:t>Text capabilities during Facetime calls</a:t>
            </a:r>
            <a:endParaRPr/>
          </a:p>
          <a:p>
            <a:pPr marL="342906" lvl="0" indent="-342906" algn="l" rtl="0">
              <a:spcBef>
                <a:spcPts val="1000"/>
              </a:spcBef>
              <a:spcAft>
                <a:spcPts val="0"/>
              </a:spcAft>
              <a:buSzPts val="1600"/>
              <a:buChar char="►"/>
            </a:pPr>
            <a:r>
              <a:rPr lang="en-US"/>
              <a:t>Apps:</a:t>
            </a:r>
            <a:endParaRPr/>
          </a:p>
          <a:p>
            <a:pPr marL="742962" lvl="1" indent="-285755" algn="l" rtl="0">
              <a:spcBef>
                <a:spcPts val="1000"/>
              </a:spcBef>
              <a:spcAft>
                <a:spcPts val="0"/>
              </a:spcAft>
              <a:buSzPts val="1440"/>
              <a:buChar char="►"/>
            </a:pPr>
            <a:r>
              <a:rPr lang="en-US"/>
              <a:t>Pedius (Free with option to purchase minutes-$30/year for unlimited communication)</a:t>
            </a:r>
            <a:endParaRPr/>
          </a:p>
          <a:p>
            <a:pPr marL="742962" lvl="1" indent="-285755" algn="l" rtl="0">
              <a:spcBef>
                <a:spcPts val="1000"/>
              </a:spcBef>
              <a:spcAft>
                <a:spcPts val="0"/>
              </a:spcAft>
              <a:buSzPts val="1440"/>
              <a:buChar char="►"/>
            </a:pPr>
            <a:r>
              <a:rPr lang="en-US"/>
              <a:t>Proloquo2Go v. 7 ($249.99)-phone and Facetime calls</a:t>
            </a:r>
            <a:endParaRPr/>
          </a:p>
          <a:p>
            <a:pPr marL="742962" lvl="1" indent="-285755" algn="l" rtl="0">
              <a:spcBef>
                <a:spcPts val="1000"/>
              </a:spcBef>
              <a:spcAft>
                <a:spcPts val="0"/>
              </a:spcAft>
              <a:buSzPts val="1440"/>
              <a:buChar char="►"/>
            </a:pPr>
            <a:r>
              <a:rPr lang="en-US"/>
              <a:t>Free text to speech applications can sometimes work well</a:t>
            </a:r>
            <a:endParaRPr/>
          </a:p>
          <a:p>
            <a:pPr marL="342906" lvl="0" indent="-241306" algn="l" rtl="0">
              <a:spcBef>
                <a:spcPts val="1000"/>
              </a:spcBef>
              <a:spcAft>
                <a:spcPts val="0"/>
              </a:spcAft>
              <a:buSzPts val="1600"/>
              <a:buNone/>
            </a:pPr>
            <a:endParaRPr/>
          </a:p>
        </p:txBody>
      </p:sp>
      <p:pic>
        <p:nvPicPr>
          <p:cNvPr id="476" name="Google Shape;476;p47" descr="University of New Mexico Hospital logo"/>
          <p:cNvPicPr preferRelativeResize="0"/>
          <p:nvPr/>
        </p:nvPicPr>
        <p:blipFill rotWithShape="1">
          <a:blip r:embed="rId3">
            <a:alphaModFix/>
          </a:blip>
          <a:srcRect/>
          <a:stretch/>
        </p:blipFill>
        <p:spPr>
          <a:xfrm>
            <a:off x="7954158" y="518269"/>
            <a:ext cx="1177736" cy="87380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48"/>
          <p:cNvSpPr txBox="1">
            <a:spLocks noGrp="1"/>
          </p:cNvSpPr>
          <p:nvPr>
            <p:ph type="title"/>
          </p:nvPr>
        </p:nvSpPr>
        <p:spPr>
          <a:xfrm>
            <a:off x="484710" y="452718"/>
            <a:ext cx="7055380"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iPad and Switch Scanning</a:t>
            </a:r>
            <a:endParaRPr/>
          </a:p>
        </p:txBody>
      </p:sp>
      <p:sp>
        <p:nvSpPr>
          <p:cNvPr id="482" name="Google Shape;482;p48"/>
          <p:cNvSpPr txBox="1">
            <a:spLocks noGrp="1"/>
          </p:cNvSpPr>
          <p:nvPr>
            <p:ph type="body" idx="1"/>
          </p:nvPr>
        </p:nvSpPr>
        <p:spPr>
          <a:xfrm>
            <a:off x="1043490" y="2323652"/>
            <a:ext cx="6777319" cy="3932182"/>
          </a:xfrm>
          <a:prstGeom prst="rect">
            <a:avLst/>
          </a:prstGeom>
          <a:noFill/>
          <a:ln>
            <a:noFill/>
          </a:ln>
        </p:spPr>
        <p:txBody>
          <a:bodyPr spcFirstLastPara="1" wrap="square" lIns="91425" tIns="45700" rIns="91425" bIns="45700" anchor="t" anchorCtr="0">
            <a:normAutofit fontScale="77500" lnSpcReduction="20000"/>
          </a:bodyPr>
          <a:lstStyle/>
          <a:p>
            <a:pPr marL="342906" lvl="0" indent="-342906" algn="l" rtl="0">
              <a:spcBef>
                <a:spcPts val="0"/>
              </a:spcBef>
              <a:spcAft>
                <a:spcPts val="0"/>
              </a:spcAft>
              <a:buSzPct val="80000"/>
              <a:buChar char="►"/>
            </a:pPr>
            <a:r>
              <a:rPr lang="en-US"/>
              <a:t>Switch Scanning</a:t>
            </a:r>
            <a:endParaRPr/>
          </a:p>
          <a:p>
            <a:pPr marL="342906" lvl="0" indent="-264166" algn="l" rtl="0">
              <a:spcBef>
                <a:spcPts val="1000"/>
              </a:spcBef>
              <a:spcAft>
                <a:spcPts val="0"/>
              </a:spcAft>
              <a:buSzPct val="80000"/>
              <a:buNone/>
            </a:pPr>
            <a:endParaRPr/>
          </a:p>
          <a:p>
            <a:pPr marL="342906" lvl="0" indent="-342906" algn="l" rtl="0">
              <a:spcBef>
                <a:spcPts val="1000"/>
              </a:spcBef>
              <a:spcAft>
                <a:spcPts val="0"/>
              </a:spcAft>
              <a:buSzPct val="80000"/>
              <a:buChar char="►"/>
            </a:pPr>
            <a:r>
              <a:rPr lang="en-US"/>
              <a:t>When to try a switch</a:t>
            </a:r>
            <a:endParaRPr/>
          </a:p>
          <a:p>
            <a:pPr marL="342906" lvl="0" indent="-264166" algn="l" rtl="0">
              <a:spcBef>
                <a:spcPts val="1000"/>
              </a:spcBef>
              <a:spcAft>
                <a:spcPts val="0"/>
              </a:spcAft>
              <a:buSzPct val="80000"/>
              <a:buNone/>
            </a:pPr>
            <a:endParaRPr/>
          </a:p>
          <a:p>
            <a:pPr marL="342906" lvl="0" indent="-342906" algn="l" rtl="0">
              <a:spcBef>
                <a:spcPts val="1000"/>
              </a:spcBef>
              <a:spcAft>
                <a:spcPts val="0"/>
              </a:spcAft>
              <a:buSzPct val="80000"/>
              <a:buChar char="►"/>
            </a:pPr>
            <a:r>
              <a:rPr lang="en-US"/>
              <a:t>Types of Switch Scanning on the iPad:</a:t>
            </a:r>
            <a:endParaRPr/>
          </a:p>
          <a:p>
            <a:pPr marL="742962" lvl="1" indent="-285755" algn="l" rtl="0">
              <a:spcBef>
                <a:spcPts val="1000"/>
              </a:spcBef>
              <a:spcAft>
                <a:spcPts val="0"/>
              </a:spcAft>
              <a:buSzPct val="79999"/>
              <a:buChar char="►"/>
            </a:pPr>
            <a:r>
              <a:rPr lang="en-US"/>
              <a:t>Item scanning </a:t>
            </a:r>
            <a:endParaRPr/>
          </a:p>
          <a:p>
            <a:pPr marL="742962" lvl="1" indent="-214889" algn="l" rtl="0">
              <a:spcBef>
                <a:spcPts val="1000"/>
              </a:spcBef>
              <a:spcAft>
                <a:spcPts val="0"/>
              </a:spcAft>
              <a:buSzPct val="79999"/>
              <a:buNone/>
            </a:pPr>
            <a:endParaRPr/>
          </a:p>
          <a:p>
            <a:pPr marL="742962" lvl="1" indent="-285755" algn="l" rtl="0">
              <a:spcBef>
                <a:spcPts val="1000"/>
              </a:spcBef>
              <a:spcAft>
                <a:spcPts val="0"/>
              </a:spcAft>
              <a:buSzPct val="79999"/>
              <a:buChar char="►"/>
            </a:pPr>
            <a:r>
              <a:rPr lang="en-US"/>
              <a:t>Point scanning </a:t>
            </a:r>
            <a:endParaRPr/>
          </a:p>
          <a:p>
            <a:pPr marL="742962" lvl="1" indent="-214889" algn="l" rtl="0">
              <a:spcBef>
                <a:spcPts val="1000"/>
              </a:spcBef>
              <a:spcAft>
                <a:spcPts val="0"/>
              </a:spcAft>
              <a:buSzPct val="79999"/>
              <a:buNone/>
            </a:pPr>
            <a:endParaRPr/>
          </a:p>
          <a:p>
            <a:pPr marL="742962" lvl="1" indent="-285755" algn="l" rtl="0">
              <a:spcBef>
                <a:spcPts val="1000"/>
              </a:spcBef>
              <a:spcAft>
                <a:spcPts val="0"/>
              </a:spcAft>
              <a:buSzPct val="79999"/>
              <a:buChar char="►"/>
            </a:pPr>
            <a:r>
              <a:rPr lang="en-US"/>
              <a:t>Step by Step Scanning</a:t>
            </a:r>
            <a:endParaRPr/>
          </a:p>
          <a:p>
            <a:pPr marL="742962" lvl="1" indent="-214889" algn="l" rtl="0">
              <a:spcBef>
                <a:spcPts val="1000"/>
              </a:spcBef>
              <a:spcAft>
                <a:spcPts val="0"/>
              </a:spcAft>
              <a:buSzPct val="79999"/>
              <a:buNone/>
            </a:pPr>
            <a:endParaRPr/>
          </a:p>
          <a:p>
            <a:pPr marL="742962" lvl="1" indent="-285755" algn="l" rtl="0">
              <a:spcBef>
                <a:spcPts val="1000"/>
              </a:spcBef>
              <a:spcAft>
                <a:spcPts val="0"/>
              </a:spcAft>
              <a:buSzPct val="79999"/>
              <a:buChar char="►"/>
            </a:pPr>
            <a:r>
              <a:rPr lang="en-US"/>
              <a:t>Communication will be significantly slower with switch scanning so many of our patients decide not to go this route</a:t>
            </a:r>
            <a:endParaRPr/>
          </a:p>
        </p:txBody>
      </p:sp>
      <p:pic>
        <p:nvPicPr>
          <p:cNvPr id="483" name="Google Shape;483;p48" descr="adpative switches, leaf, jelly bean, and microlight"/>
          <p:cNvPicPr preferRelativeResize="0"/>
          <p:nvPr/>
        </p:nvPicPr>
        <p:blipFill rotWithShape="1">
          <a:blip r:embed="rId3">
            <a:alphaModFix/>
          </a:blip>
          <a:srcRect/>
          <a:stretch/>
        </p:blipFill>
        <p:spPr>
          <a:xfrm>
            <a:off x="5930925" y="2426747"/>
            <a:ext cx="2133600" cy="2133600"/>
          </a:xfrm>
          <a:prstGeom prst="rect">
            <a:avLst/>
          </a:prstGeom>
          <a:noFill/>
          <a:ln>
            <a:noFill/>
          </a:ln>
        </p:spPr>
      </p:pic>
      <p:pic>
        <p:nvPicPr>
          <p:cNvPr id="484" name="Google Shape;484;p48" descr="University of New Mexico Hospital logo"/>
          <p:cNvPicPr preferRelativeResize="0"/>
          <p:nvPr/>
        </p:nvPicPr>
        <p:blipFill rotWithShape="1">
          <a:blip r:embed="rId4">
            <a:alphaModFix/>
          </a:blip>
          <a:srcRect/>
          <a:stretch/>
        </p:blipFill>
        <p:spPr>
          <a:xfrm>
            <a:off x="7954158" y="518269"/>
            <a:ext cx="1177736" cy="87380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49"/>
          <p:cNvSpPr txBox="1">
            <a:spLocks noGrp="1"/>
          </p:cNvSpPr>
          <p:nvPr>
            <p:ph type="title"/>
          </p:nvPr>
        </p:nvSpPr>
        <p:spPr>
          <a:xfrm>
            <a:off x="484710" y="452718"/>
            <a:ext cx="7055380" cy="140053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lt2"/>
              </a:buClr>
              <a:buSzPts val="4200"/>
              <a:buFont typeface="Century Gothic"/>
              <a:buNone/>
            </a:pPr>
            <a:r>
              <a:rPr lang="en-US"/>
              <a:t>Types of Switches that Work with iPads/Tablets</a:t>
            </a:r>
            <a:endParaRPr/>
          </a:p>
        </p:txBody>
      </p:sp>
      <p:sp>
        <p:nvSpPr>
          <p:cNvPr id="490" name="Google Shape;490;p49"/>
          <p:cNvSpPr txBox="1">
            <a:spLocks noGrp="1"/>
          </p:cNvSpPr>
          <p:nvPr>
            <p:ph type="body" idx="1"/>
          </p:nvPr>
        </p:nvSpPr>
        <p:spPr>
          <a:xfrm>
            <a:off x="827700" y="2052925"/>
            <a:ext cx="6711654" cy="4195481"/>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spcBef>
                <a:spcPts val="0"/>
              </a:spcBef>
              <a:spcAft>
                <a:spcPts val="0"/>
              </a:spcAft>
              <a:buSzPct val="80000"/>
              <a:buNone/>
            </a:pPr>
            <a:endParaRPr/>
          </a:p>
          <a:p>
            <a:pPr marL="342906" lvl="0" indent="-320046" algn="l" rtl="0">
              <a:spcBef>
                <a:spcPts val="1000"/>
              </a:spcBef>
              <a:spcAft>
                <a:spcPts val="0"/>
              </a:spcAft>
              <a:buSzPct val="80000"/>
              <a:buChar char="►"/>
            </a:pPr>
            <a:r>
              <a:rPr lang="en-US"/>
              <a:t>External switches:</a:t>
            </a:r>
            <a:endParaRPr/>
          </a:p>
          <a:p>
            <a:pPr marL="742962" lvl="1" indent="-265181" algn="l" rtl="0">
              <a:spcBef>
                <a:spcPts val="1000"/>
              </a:spcBef>
              <a:spcAft>
                <a:spcPts val="0"/>
              </a:spcAft>
              <a:buSzPct val="79999"/>
              <a:buChar char="►"/>
            </a:pPr>
            <a:r>
              <a:rPr lang="en-US"/>
              <a:t>Blue 2 </a:t>
            </a:r>
            <a:endParaRPr/>
          </a:p>
          <a:p>
            <a:pPr marL="742962" lvl="1" indent="-265181" algn="l" rtl="0">
              <a:spcBef>
                <a:spcPts val="1000"/>
              </a:spcBef>
              <a:spcAft>
                <a:spcPts val="0"/>
              </a:spcAft>
              <a:buSzPct val="79999"/>
              <a:buChar char="►"/>
            </a:pPr>
            <a:r>
              <a:rPr lang="en-US"/>
              <a:t>Tecla Dos</a:t>
            </a:r>
            <a:endParaRPr/>
          </a:p>
          <a:p>
            <a:pPr marL="742962" lvl="1" indent="-265181" algn="l" rtl="0">
              <a:spcBef>
                <a:spcPts val="1000"/>
              </a:spcBef>
              <a:spcAft>
                <a:spcPts val="0"/>
              </a:spcAft>
              <a:buSzPct val="79999"/>
              <a:buChar char="►"/>
            </a:pPr>
            <a:r>
              <a:rPr lang="en-US"/>
              <a:t>FreeHand Glove</a:t>
            </a:r>
            <a:endParaRPr/>
          </a:p>
          <a:p>
            <a:pPr marL="342906" lvl="0" indent="-248926" algn="l" rtl="0">
              <a:spcBef>
                <a:spcPts val="1000"/>
              </a:spcBef>
              <a:spcAft>
                <a:spcPts val="0"/>
              </a:spcAft>
              <a:buSzPct val="80000"/>
              <a:buNone/>
            </a:pPr>
            <a:endParaRPr/>
          </a:p>
          <a:p>
            <a:pPr marL="342906" lvl="0" indent="-320046" algn="l" rtl="0">
              <a:spcBef>
                <a:spcPts val="1000"/>
              </a:spcBef>
              <a:spcAft>
                <a:spcPts val="0"/>
              </a:spcAft>
              <a:buSzPct val="80000"/>
              <a:buChar char="►"/>
            </a:pPr>
            <a:r>
              <a:rPr lang="en-US"/>
              <a:t>The device screen</a:t>
            </a:r>
            <a:endParaRPr/>
          </a:p>
          <a:p>
            <a:pPr marL="342906" lvl="0" indent="-248926" algn="l" rtl="0">
              <a:spcBef>
                <a:spcPts val="1000"/>
              </a:spcBef>
              <a:spcAft>
                <a:spcPts val="0"/>
              </a:spcAft>
              <a:buSzPct val="80000"/>
              <a:buNone/>
            </a:pPr>
            <a:endParaRPr/>
          </a:p>
          <a:p>
            <a:pPr marL="342906" lvl="0" indent="-320046" algn="l" rtl="0">
              <a:spcBef>
                <a:spcPts val="1000"/>
              </a:spcBef>
              <a:spcAft>
                <a:spcPts val="0"/>
              </a:spcAft>
              <a:buSzPct val="80000"/>
              <a:buChar char="►"/>
            </a:pPr>
            <a:r>
              <a:rPr lang="en-US"/>
              <a:t>The device camera</a:t>
            </a:r>
            <a:endParaRPr/>
          </a:p>
          <a:p>
            <a:pPr marL="0" lvl="0" indent="0" algn="l" rtl="0">
              <a:spcBef>
                <a:spcPts val="1000"/>
              </a:spcBef>
              <a:spcAft>
                <a:spcPts val="0"/>
              </a:spcAft>
              <a:buSzPct val="80000"/>
              <a:buNone/>
            </a:pPr>
            <a:endParaRPr/>
          </a:p>
          <a:p>
            <a:pPr marL="342906" lvl="0" indent="-320046" algn="l" rtl="0">
              <a:spcBef>
                <a:spcPts val="1000"/>
              </a:spcBef>
              <a:spcAft>
                <a:spcPts val="0"/>
              </a:spcAft>
              <a:buSzPct val="80000"/>
              <a:buChar char="►"/>
            </a:pPr>
            <a:r>
              <a:rPr lang="en-US"/>
              <a:t>NeuroNode</a:t>
            </a:r>
            <a:endParaRPr/>
          </a:p>
          <a:p>
            <a:pPr marL="742962" lvl="1" indent="-201173" algn="l" rtl="0">
              <a:spcBef>
                <a:spcPts val="1000"/>
              </a:spcBef>
              <a:spcAft>
                <a:spcPts val="0"/>
              </a:spcAft>
              <a:buSzPct val="79999"/>
              <a:buNone/>
            </a:pPr>
            <a:endParaRPr/>
          </a:p>
          <a:p>
            <a:pPr marL="742962" lvl="1" indent="-201173" algn="l" rtl="0">
              <a:spcBef>
                <a:spcPts val="1000"/>
              </a:spcBef>
              <a:spcAft>
                <a:spcPts val="0"/>
              </a:spcAft>
              <a:buSzPct val="79999"/>
              <a:buNone/>
            </a:pPr>
            <a:endParaRPr/>
          </a:p>
          <a:p>
            <a:pPr marL="342906" lvl="0" indent="-248926" algn="l" rtl="0">
              <a:spcBef>
                <a:spcPts val="1000"/>
              </a:spcBef>
              <a:spcAft>
                <a:spcPts val="0"/>
              </a:spcAft>
              <a:buSzPct val="80000"/>
              <a:buNone/>
            </a:pPr>
            <a:endParaRPr/>
          </a:p>
        </p:txBody>
      </p:sp>
      <p:pic>
        <p:nvPicPr>
          <p:cNvPr id="491" name="Google Shape;491;p49" descr="blue 2 bluetooth switch"/>
          <p:cNvPicPr preferRelativeResize="0"/>
          <p:nvPr/>
        </p:nvPicPr>
        <p:blipFill rotWithShape="1">
          <a:blip r:embed="rId3">
            <a:alphaModFix/>
          </a:blip>
          <a:srcRect/>
          <a:stretch/>
        </p:blipFill>
        <p:spPr>
          <a:xfrm>
            <a:off x="4192857" y="2097742"/>
            <a:ext cx="1429828" cy="1030568"/>
          </a:xfrm>
          <a:prstGeom prst="rect">
            <a:avLst/>
          </a:prstGeom>
          <a:noFill/>
          <a:ln>
            <a:noFill/>
          </a:ln>
        </p:spPr>
      </p:pic>
      <p:pic>
        <p:nvPicPr>
          <p:cNvPr id="492" name="Google Shape;492;p49" descr="switch adapting box"/>
          <p:cNvPicPr preferRelativeResize="0"/>
          <p:nvPr/>
        </p:nvPicPr>
        <p:blipFill rotWithShape="1">
          <a:blip r:embed="rId4">
            <a:alphaModFix/>
          </a:blip>
          <a:srcRect/>
          <a:stretch/>
        </p:blipFill>
        <p:spPr>
          <a:xfrm>
            <a:off x="6070831" y="3128308"/>
            <a:ext cx="986709" cy="1443691"/>
          </a:xfrm>
          <a:prstGeom prst="rect">
            <a:avLst/>
          </a:prstGeom>
          <a:noFill/>
          <a:ln>
            <a:noFill/>
          </a:ln>
        </p:spPr>
      </p:pic>
      <p:pic>
        <p:nvPicPr>
          <p:cNvPr id="493" name="Google Shape;493;p49" descr="freehand glove"/>
          <p:cNvPicPr preferRelativeResize="0"/>
          <p:nvPr/>
        </p:nvPicPr>
        <p:blipFill rotWithShape="1">
          <a:blip r:embed="rId5">
            <a:alphaModFix/>
          </a:blip>
          <a:srcRect/>
          <a:stretch/>
        </p:blipFill>
        <p:spPr>
          <a:xfrm>
            <a:off x="7177029" y="2097742"/>
            <a:ext cx="1365997" cy="1365997"/>
          </a:xfrm>
          <a:prstGeom prst="rect">
            <a:avLst/>
          </a:prstGeom>
          <a:noFill/>
          <a:ln>
            <a:noFill/>
          </a:ln>
        </p:spPr>
      </p:pic>
      <p:pic>
        <p:nvPicPr>
          <p:cNvPr id="495" name="Google Shape;495;p49" descr="neuro node"/>
          <p:cNvPicPr preferRelativeResize="0"/>
          <p:nvPr/>
        </p:nvPicPr>
        <p:blipFill rotWithShape="1">
          <a:blip r:embed="rId6">
            <a:alphaModFix/>
          </a:blip>
          <a:srcRect/>
          <a:stretch/>
        </p:blipFill>
        <p:spPr>
          <a:xfrm>
            <a:off x="5042645" y="4739258"/>
            <a:ext cx="2817382" cy="1708825"/>
          </a:xfrm>
          <a:prstGeom prst="rect">
            <a:avLst/>
          </a:prstGeom>
          <a:noFill/>
          <a:ln>
            <a:noFill/>
          </a:ln>
        </p:spPr>
      </p:pic>
      <p:pic>
        <p:nvPicPr>
          <p:cNvPr id="494" name="Google Shape;494;p49" descr="University of New Mexico Hospital logo"/>
          <p:cNvPicPr preferRelativeResize="0"/>
          <p:nvPr/>
        </p:nvPicPr>
        <p:blipFill rotWithShape="1">
          <a:blip r:embed="rId7">
            <a:alphaModFix/>
          </a:blip>
          <a:srcRect/>
          <a:stretch/>
        </p:blipFill>
        <p:spPr>
          <a:xfrm>
            <a:off x="7954158" y="518269"/>
            <a:ext cx="1177736" cy="87380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50"/>
          <p:cNvSpPr txBox="1">
            <a:spLocks noGrp="1"/>
          </p:cNvSpPr>
          <p:nvPr>
            <p:ph type="title"/>
          </p:nvPr>
        </p:nvSpPr>
        <p:spPr>
          <a:xfrm>
            <a:off x="484710" y="452718"/>
            <a:ext cx="7055380" cy="140053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lt2"/>
              </a:buClr>
              <a:buSzPts val="4200"/>
              <a:buFont typeface="Century Gothic"/>
              <a:buNone/>
            </a:pPr>
            <a:r>
              <a:rPr lang="en-US"/>
              <a:t>High Tech Devices</a:t>
            </a:r>
            <a:endParaRPr/>
          </a:p>
        </p:txBody>
      </p:sp>
      <p:sp>
        <p:nvSpPr>
          <p:cNvPr id="501" name="Google Shape;501;p50"/>
          <p:cNvSpPr txBox="1">
            <a:spLocks noGrp="1"/>
          </p:cNvSpPr>
          <p:nvPr>
            <p:ph type="body" idx="1"/>
          </p:nvPr>
        </p:nvSpPr>
        <p:spPr>
          <a:xfrm>
            <a:off x="394447" y="2070481"/>
            <a:ext cx="7467600" cy="5178552"/>
          </a:xfrm>
          <a:prstGeom prst="rect">
            <a:avLst/>
          </a:prstGeom>
          <a:noFill/>
          <a:ln>
            <a:noFill/>
          </a:ln>
        </p:spPr>
        <p:txBody>
          <a:bodyPr spcFirstLastPara="1" wrap="square" lIns="91425" tIns="45700" rIns="91425" bIns="45700" anchor="t" anchorCtr="0">
            <a:normAutofit fontScale="85000" lnSpcReduction="20000"/>
          </a:bodyPr>
          <a:lstStyle/>
          <a:p>
            <a:pPr marL="342906" lvl="0" indent="-327666" algn="l" rtl="0">
              <a:spcBef>
                <a:spcPts val="0"/>
              </a:spcBef>
              <a:spcAft>
                <a:spcPts val="0"/>
              </a:spcAft>
              <a:buSzPct val="80000"/>
              <a:buChar char="►"/>
            </a:pPr>
            <a:r>
              <a:rPr lang="en-US"/>
              <a:t>TobiiDynavox I-Series +</a:t>
            </a:r>
            <a:endParaRPr/>
          </a:p>
          <a:p>
            <a:pPr marL="342906" lvl="0" indent="-241306" algn="l" rtl="0">
              <a:spcBef>
                <a:spcPts val="1000"/>
              </a:spcBef>
              <a:spcAft>
                <a:spcPts val="0"/>
              </a:spcAft>
              <a:buSzPct val="80000"/>
              <a:buNone/>
            </a:pPr>
            <a:endParaRPr/>
          </a:p>
          <a:p>
            <a:pPr marL="342906" lvl="0" indent="-327666" algn="l" rtl="0">
              <a:spcBef>
                <a:spcPts val="1000"/>
              </a:spcBef>
              <a:spcAft>
                <a:spcPts val="0"/>
              </a:spcAft>
              <a:buSzPct val="80000"/>
              <a:buChar char="►"/>
            </a:pPr>
            <a:r>
              <a:rPr lang="en-US"/>
              <a:t>TobiiDynavox Pilot </a:t>
            </a:r>
            <a:endParaRPr/>
          </a:p>
          <a:p>
            <a:pPr marL="0" lvl="0" indent="0" algn="l" rtl="0">
              <a:spcBef>
                <a:spcPts val="1000"/>
              </a:spcBef>
              <a:spcAft>
                <a:spcPts val="0"/>
              </a:spcAft>
              <a:buNone/>
            </a:pPr>
            <a:endParaRPr/>
          </a:p>
          <a:p>
            <a:pPr marL="457200" lvl="0" indent="-306324" algn="l" rtl="0">
              <a:spcBef>
                <a:spcPts val="1000"/>
              </a:spcBef>
              <a:spcAft>
                <a:spcPts val="0"/>
              </a:spcAft>
              <a:buSzPct val="72000"/>
              <a:buChar char="►"/>
            </a:pPr>
            <a:r>
              <a:rPr lang="en-US"/>
              <a:t>Control Bionics Trilogy</a:t>
            </a:r>
            <a:endParaRPr/>
          </a:p>
          <a:p>
            <a:pPr marL="342906" lvl="0" indent="-241306" algn="l" rtl="0">
              <a:spcBef>
                <a:spcPts val="1000"/>
              </a:spcBef>
              <a:spcAft>
                <a:spcPts val="0"/>
              </a:spcAft>
              <a:buSzPct val="80000"/>
              <a:buNone/>
            </a:pPr>
            <a:endParaRPr/>
          </a:p>
          <a:p>
            <a:pPr marL="342906" lvl="0" indent="-327666" algn="l" rtl="0">
              <a:spcBef>
                <a:spcPts val="1000"/>
              </a:spcBef>
              <a:spcAft>
                <a:spcPts val="0"/>
              </a:spcAft>
              <a:buSzPct val="80000"/>
              <a:buChar char="►"/>
            </a:pPr>
            <a:r>
              <a:rPr lang="en-US"/>
              <a:t>PRC Accent series (2000 and 4000) </a:t>
            </a:r>
            <a:endParaRPr/>
          </a:p>
          <a:p>
            <a:pPr marL="0" lvl="0" indent="0" algn="l" rtl="0">
              <a:spcBef>
                <a:spcPts val="1000"/>
              </a:spcBef>
              <a:spcAft>
                <a:spcPts val="0"/>
              </a:spcAft>
              <a:buSzPct val="80000"/>
              <a:buNone/>
            </a:pPr>
            <a:endParaRPr/>
          </a:p>
          <a:p>
            <a:pPr marL="342906" lvl="0" indent="-327666" algn="l" rtl="0">
              <a:spcBef>
                <a:spcPts val="1000"/>
              </a:spcBef>
              <a:spcAft>
                <a:spcPts val="0"/>
              </a:spcAft>
              <a:buSzPct val="80000"/>
              <a:buChar char="►"/>
            </a:pPr>
            <a:r>
              <a:rPr lang="en-US"/>
              <a:t>Other tablet based options – Apps vs SGD</a:t>
            </a:r>
            <a:endParaRPr/>
          </a:p>
          <a:p>
            <a:pPr marL="68580" lvl="0" indent="0" algn="l" rtl="0">
              <a:spcBef>
                <a:spcPts val="1000"/>
              </a:spcBef>
              <a:spcAft>
                <a:spcPts val="0"/>
              </a:spcAft>
              <a:buSzPct val="80000"/>
              <a:buNone/>
            </a:pPr>
            <a:endParaRPr/>
          </a:p>
          <a:p>
            <a:pPr marL="342906" lvl="0" indent="-327666" algn="l" rtl="0">
              <a:spcBef>
                <a:spcPts val="1000"/>
              </a:spcBef>
              <a:spcAft>
                <a:spcPts val="0"/>
              </a:spcAft>
              <a:buSzPct val="80000"/>
              <a:buChar char="►"/>
            </a:pPr>
            <a:r>
              <a:rPr lang="en-US"/>
              <a:t>Devices from the ALS NM Loan Closet</a:t>
            </a:r>
            <a:endParaRPr/>
          </a:p>
          <a:p>
            <a:pPr marL="109728" lvl="0" indent="0" algn="l" rtl="0">
              <a:spcBef>
                <a:spcPts val="1000"/>
              </a:spcBef>
              <a:spcAft>
                <a:spcPts val="0"/>
              </a:spcAft>
              <a:buSzPct val="80000"/>
              <a:buNone/>
            </a:pPr>
            <a:endParaRPr/>
          </a:p>
          <a:p>
            <a:pPr marL="342906" lvl="0" indent="-241306" algn="l" rtl="0">
              <a:spcBef>
                <a:spcPts val="1000"/>
              </a:spcBef>
              <a:spcAft>
                <a:spcPts val="0"/>
              </a:spcAft>
              <a:buSzPct val="80000"/>
              <a:buNone/>
            </a:pPr>
            <a:endParaRPr/>
          </a:p>
          <a:p>
            <a:pPr marL="342906" lvl="0" indent="-241306" algn="l" rtl="0">
              <a:spcBef>
                <a:spcPts val="1000"/>
              </a:spcBef>
              <a:spcAft>
                <a:spcPts val="0"/>
              </a:spcAft>
              <a:buSzPct val="80000"/>
              <a:buNone/>
            </a:pPr>
            <a:endParaRPr/>
          </a:p>
          <a:p>
            <a:pPr marL="342906" lvl="0" indent="-241306" algn="l" rtl="0">
              <a:spcBef>
                <a:spcPts val="1000"/>
              </a:spcBef>
              <a:spcAft>
                <a:spcPts val="0"/>
              </a:spcAft>
              <a:buSzPct val="80000"/>
              <a:buNone/>
            </a:pPr>
            <a:endParaRPr/>
          </a:p>
        </p:txBody>
      </p:sp>
      <p:pic>
        <p:nvPicPr>
          <p:cNvPr id="502" name="Google Shape;502;p50" descr="tobii dynavox eye gaze devices"/>
          <p:cNvPicPr preferRelativeResize="0"/>
          <p:nvPr/>
        </p:nvPicPr>
        <p:blipFill rotWithShape="1">
          <a:blip r:embed="rId3">
            <a:alphaModFix/>
          </a:blip>
          <a:srcRect/>
          <a:stretch/>
        </p:blipFill>
        <p:spPr>
          <a:xfrm>
            <a:off x="4532429" y="2170664"/>
            <a:ext cx="1917192" cy="839352"/>
          </a:xfrm>
          <a:prstGeom prst="rect">
            <a:avLst/>
          </a:prstGeom>
          <a:noFill/>
          <a:ln>
            <a:noFill/>
          </a:ln>
        </p:spPr>
      </p:pic>
      <p:pic>
        <p:nvPicPr>
          <p:cNvPr id="504" name="Google Shape;504;p50" descr="PC Eye from Tobii Dynavox"/>
          <p:cNvPicPr preferRelativeResize="0"/>
          <p:nvPr/>
        </p:nvPicPr>
        <p:blipFill rotWithShape="1">
          <a:blip r:embed="rId4">
            <a:alphaModFix/>
          </a:blip>
          <a:srcRect/>
          <a:stretch/>
        </p:blipFill>
        <p:spPr>
          <a:xfrm>
            <a:off x="7116342" y="2070481"/>
            <a:ext cx="1426684" cy="1066800"/>
          </a:xfrm>
          <a:prstGeom prst="rect">
            <a:avLst/>
          </a:prstGeom>
          <a:noFill/>
          <a:ln>
            <a:noFill/>
          </a:ln>
        </p:spPr>
      </p:pic>
      <p:pic>
        <p:nvPicPr>
          <p:cNvPr id="503" name="Google Shape;503;p50" descr="Accent device with eyegaze"/>
          <p:cNvPicPr preferRelativeResize="0"/>
          <p:nvPr/>
        </p:nvPicPr>
        <p:blipFill rotWithShape="1">
          <a:blip r:embed="rId5">
            <a:alphaModFix/>
          </a:blip>
          <a:srcRect/>
          <a:stretch/>
        </p:blipFill>
        <p:spPr>
          <a:xfrm>
            <a:off x="5096701" y="3428999"/>
            <a:ext cx="2134857" cy="710507"/>
          </a:xfrm>
          <a:prstGeom prst="rect">
            <a:avLst/>
          </a:prstGeom>
          <a:noFill/>
          <a:ln>
            <a:noFill/>
          </a:ln>
        </p:spPr>
      </p:pic>
      <p:pic>
        <p:nvPicPr>
          <p:cNvPr id="506" name="Google Shape;506;p50" descr="TD Pilot"/>
          <p:cNvPicPr preferRelativeResize="0"/>
          <p:nvPr/>
        </p:nvPicPr>
        <p:blipFill rotWithShape="1">
          <a:blip r:embed="rId6">
            <a:alphaModFix/>
          </a:blip>
          <a:srcRect/>
          <a:stretch/>
        </p:blipFill>
        <p:spPr>
          <a:xfrm>
            <a:off x="6161784" y="4483189"/>
            <a:ext cx="2492238" cy="1567191"/>
          </a:xfrm>
          <a:prstGeom prst="rect">
            <a:avLst/>
          </a:prstGeom>
          <a:noFill/>
          <a:ln>
            <a:noFill/>
          </a:ln>
        </p:spPr>
      </p:pic>
      <p:pic>
        <p:nvPicPr>
          <p:cNvPr id="505" name="Google Shape;505;p50" descr="University of New Mexico Hospital logo"/>
          <p:cNvPicPr preferRelativeResize="0"/>
          <p:nvPr/>
        </p:nvPicPr>
        <p:blipFill rotWithShape="1">
          <a:blip r:embed="rId7">
            <a:alphaModFix/>
          </a:blip>
          <a:srcRect/>
          <a:stretch/>
        </p:blipFill>
        <p:spPr>
          <a:xfrm>
            <a:off x="7954158" y="518269"/>
            <a:ext cx="1177736" cy="87380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51"/>
          <p:cNvSpPr txBox="1">
            <a:spLocks noGrp="1"/>
          </p:cNvSpPr>
          <p:nvPr>
            <p:ph type="title"/>
          </p:nvPr>
        </p:nvSpPr>
        <p:spPr>
          <a:xfrm>
            <a:off x="484710" y="452718"/>
            <a:ext cx="7055380" cy="140053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lt2"/>
              </a:buClr>
              <a:buSzPts val="4200"/>
              <a:buFont typeface="Century Gothic"/>
              <a:buNone/>
            </a:pPr>
            <a:r>
              <a:rPr lang="en-US"/>
              <a:t>High Tech Device Access Options</a:t>
            </a:r>
            <a:endParaRPr/>
          </a:p>
        </p:txBody>
      </p:sp>
      <p:sp>
        <p:nvSpPr>
          <p:cNvPr id="512" name="Google Shape;512;p51"/>
          <p:cNvSpPr txBox="1">
            <a:spLocks noGrp="1"/>
          </p:cNvSpPr>
          <p:nvPr>
            <p:ph type="body" idx="1"/>
          </p:nvPr>
        </p:nvSpPr>
        <p:spPr>
          <a:xfrm>
            <a:off x="739775" y="2321859"/>
            <a:ext cx="7662864" cy="3893670"/>
          </a:xfrm>
          <a:prstGeom prst="rect">
            <a:avLst/>
          </a:prstGeom>
          <a:noFill/>
          <a:ln>
            <a:noFill/>
          </a:ln>
        </p:spPr>
        <p:txBody>
          <a:bodyPr spcFirstLastPara="1" wrap="square" lIns="91425" tIns="45700" rIns="91425" bIns="45700" anchor="t" anchorCtr="0">
            <a:normAutofit fontScale="92500" lnSpcReduction="20000"/>
          </a:bodyPr>
          <a:lstStyle/>
          <a:p>
            <a:pPr marL="342906" lvl="0" indent="-241306" algn="l" rtl="0">
              <a:spcBef>
                <a:spcPts val="0"/>
              </a:spcBef>
              <a:spcAft>
                <a:spcPts val="0"/>
              </a:spcAft>
              <a:buSzPct val="80000"/>
              <a:buNone/>
            </a:pPr>
            <a:endParaRPr/>
          </a:p>
          <a:p>
            <a:pPr marL="342906" lvl="0" indent="-335286" algn="l" rtl="0">
              <a:spcBef>
                <a:spcPts val="1000"/>
              </a:spcBef>
              <a:spcAft>
                <a:spcPts val="0"/>
              </a:spcAft>
              <a:buSzPct val="80000"/>
              <a:buChar char="►"/>
            </a:pPr>
            <a:r>
              <a:rPr lang="en-US"/>
              <a:t>Switch Scanning</a:t>
            </a:r>
            <a:endParaRPr/>
          </a:p>
          <a:p>
            <a:pPr marL="342906" lvl="0" indent="-241306" algn="l" rtl="0">
              <a:spcBef>
                <a:spcPts val="1000"/>
              </a:spcBef>
              <a:spcAft>
                <a:spcPts val="0"/>
              </a:spcAft>
              <a:buSzPct val="80000"/>
              <a:buNone/>
            </a:pPr>
            <a:endParaRPr/>
          </a:p>
          <a:p>
            <a:pPr marL="342906" lvl="0" indent="-335286" algn="l" rtl="0">
              <a:spcBef>
                <a:spcPts val="1000"/>
              </a:spcBef>
              <a:spcAft>
                <a:spcPts val="0"/>
              </a:spcAft>
              <a:buSzPct val="80000"/>
              <a:buChar char="►"/>
            </a:pPr>
            <a:r>
              <a:rPr lang="en-US"/>
              <a:t>Head Mouse</a:t>
            </a:r>
            <a:endParaRPr/>
          </a:p>
          <a:p>
            <a:pPr marL="342906" lvl="0" indent="-241306" algn="l" rtl="0">
              <a:spcBef>
                <a:spcPts val="1000"/>
              </a:spcBef>
              <a:spcAft>
                <a:spcPts val="0"/>
              </a:spcAft>
              <a:buSzPct val="80000"/>
              <a:buNone/>
            </a:pPr>
            <a:endParaRPr/>
          </a:p>
          <a:p>
            <a:pPr marL="342906" lvl="0" indent="-335286" algn="l" rtl="0">
              <a:spcBef>
                <a:spcPts val="1000"/>
              </a:spcBef>
              <a:spcAft>
                <a:spcPts val="0"/>
              </a:spcAft>
              <a:buSzPct val="80000"/>
              <a:buChar char="►"/>
            </a:pPr>
            <a:r>
              <a:rPr lang="en-US"/>
              <a:t>Eye Gaze</a:t>
            </a:r>
            <a:endParaRPr/>
          </a:p>
          <a:p>
            <a:pPr marL="742962" lvl="1" indent="-278897" algn="l" rtl="0">
              <a:spcBef>
                <a:spcPts val="1000"/>
              </a:spcBef>
              <a:spcAft>
                <a:spcPts val="0"/>
              </a:spcAft>
              <a:buSzPct val="79999"/>
              <a:buChar char="►"/>
            </a:pPr>
            <a:r>
              <a:rPr lang="en-US"/>
              <a:t>Dwell </a:t>
            </a:r>
            <a:endParaRPr/>
          </a:p>
          <a:p>
            <a:pPr marL="742962" lvl="1" indent="-278897" algn="l" rtl="0">
              <a:spcBef>
                <a:spcPts val="1000"/>
              </a:spcBef>
              <a:spcAft>
                <a:spcPts val="0"/>
              </a:spcAft>
              <a:buSzPct val="79999"/>
              <a:buChar char="►"/>
            </a:pPr>
            <a:r>
              <a:rPr lang="en-US"/>
              <a:t>Blink</a:t>
            </a:r>
            <a:endParaRPr/>
          </a:p>
          <a:p>
            <a:pPr marL="742962" lvl="1" indent="-278897" algn="l" rtl="0">
              <a:spcBef>
                <a:spcPts val="1000"/>
              </a:spcBef>
              <a:spcAft>
                <a:spcPts val="0"/>
              </a:spcAft>
              <a:buSzPct val="79999"/>
              <a:buChar char="►"/>
            </a:pPr>
            <a:r>
              <a:rPr lang="en-US"/>
              <a:t>Dwell-Less</a:t>
            </a:r>
            <a:endParaRPr/>
          </a:p>
          <a:p>
            <a:pPr marL="342906" lvl="0" indent="-241306" algn="l" rtl="0">
              <a:spcBef>
                <a:spcPts val="1000"/>
              </a:spcBef>
              <a:spcAft>
                <a:spcPts val="0"/>
              </a:spcAft>
              <a:buSzPct val="80000"/>
              <a:buNone/>
            </a:pPr>
            <a:endParaRPr/>
          </a:p>
          <a:p>
            <a:pPr marL="742962" lvl="1" indent="-194315" algn="l" rtl="0">
              <a:spcBef>
                <a:spcPts val="1000"/>
              </a:spcBef>
              <a:spcAft>
                <a:spcPts val="0"/>
              </a:spcAft>
              <a:buSzPct val="79999"/>
              <a:buNone/>
            </a:pPr>
            <a:endParaRPr/>
          </a:p>
        </p:txBody>
      </p:sp>
      <p:pic>
        <p:nvPicPr>
          <p:cNvPr id="513" name="Google Shape;513;p51" descr="Jelly bean switches"/>
          <p:cNvPicPr preferRelativeResize="0"/>
          <p:nvPr/>
        </p:nvPicPr>
        <p:blipFill rotWithShape="1">
          <a:blip r:embed="rId3">
            <a:alphaModFix/>
          </a:blip>
          <a:srcRect/>
          <a:stretch/>
        </p:blipFill>
        <p:spPr>
          <a:xfrm>
            <a:off x="4196955" y="2279145"/>
            <a:ext cx="1455445" cy="1091584"/>
          </a:xfrm>
          <a:prstGeom prst="rect">
            <a:avLst/>
          </a:prstGeom>
          <a:noFill/>
          <a:ln>
            <a:noFill/>
          </a:ln>
        </p:spPr>
      </p:pic>
      <p:pic>
        <p:nvPicPr>
          <p:cNvPr id="514" name="Google Shape;514;p51" descr="Head Mouse"/>
          <p:cNvPicPr preferRelativeResize="0"/>
          <p:nvPr/>
        </p:nvPicPr>
        <p:blipFill rotWithShape="1">
          <a:blip r:embed="rId4">
            <a:alphaModFix/>
          </a:blip>
          <a:srcRect/>
          <a:stretch/>
        </p:blipFill>
        <p:spPr>
          <a:xfrm>
            <a:off x="6440209" y="3370729"/>
            <a:ext cx="1466660" cy="1466660"/>
          </a:xfrm>
          <a:prstGeom prst="rect">
            <a:avLst/>
          </a:prstGeom>
          <a:noFill/>
          <a:ln>
            <a:noFill/>
          </a:ln>
        </p:spPr>
      </p:pic>
      <p:pic>
        <p:nvPicPr>
          <p:cNvPr id="515" name="Google Shape;515;p51" descr="PC Eye from Tobii Dynavox"/>
          <p:cNvPicPr preferRelativeResize="0"/>
          <p:nvPr/>
        </p:nvPicPr>
        <p:blipFill rotWithShape="1">
          <a:blip r:embed="rId5">
            <a:alphaModFix/>
          </a:blip>
          <a:srcRect/>
          <a:stretch/>
        </p:blipFill>
        <p:spPr>
          <a:xfrm>
            <a:off x="4102727" y="4994272"/>
            <a:ext cx="1432859" cy="1071417"/>
          </a:xfrm>
          <a:prstGeom prst="rect">
            <a:avLst/>
          </a:prstGeom>
          <a:noFill/>
          <a:ln>
            <a:noFill/>
          </a:ln>
        </p:spPr>
      </p:pic>
      <p:pic>
        <p:nvPicPr>
          <p:cNvPr id="516" name="Google Shape;516;p51" descr="University of New Mexico Hospital logo"/>
          <p:cNvPicPr preferRelativeResize="0"/>
          <p:nvPr/>
        </p:nvPicPr>
        <p:blipFill rotWithShape="1">
          <a:blip r:embed="rId6">
            <a:alphaModFix/>
          </a:blip>
          <a:srcRect/>
          <a:stretch/>
        </p:blipFill>
        <p:spPr>
          <a:xfrm>
            <a:off x="7954158" y="518269"/>
            <a:ext cx="1177736" cy="87380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52"/>
          <p:cNvSpPr txBox="1">
            <a:spLocks noGrp="1"/>
          </p:cNvSpPr>
          <p:nvPr>
            <p:ph type="title"/>
          </p:nvPr>
        </p:nvSpPr>
        <p:spPr>
          <a:xfrm>
            <a:off x="1043490" y="704935"/>
            <a:ext cx="7024744" cy="1143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Voice Banking</a:t>
            </a:r>
            <a:endParaRPr/>
          </a:p>
        </p:txBody>
      </p:sp>
      <p:sp>
        <p:nvSpPr>
          <p:cNvPr id="522" name="Google Shape;522;p52"/>
          <p:cNvSpPr txBox="1">
            <a:spLocks noGrp="1"/>
          </p:cNvSpPr>
          <p:nvPr>
            <p:ph type="body" idx="1"/>
          </p:nvPr>
        </p:nvSpPr>
        <p:spPr>
          <a:xfrm>
            <a:off x="390526" y="1574979"/>
            <a:ext cx="8105774" cy="4606653"/>
          </a:xfrm>
          <a:prstGeom prst="rect">
            <a:avLst/>
          </a:prstGeom>
          <a:noFill/>
          <a:ln>
            <a:noFill/>
          </a:ln>
        </p:spPr>
        <p:txBody>
          <a:bodyPr spcFirstLastPara="1" wrap="square" lIns="91425" tIns="45700" rIns="91425" bIns="45700" anchor="t" anchorCtr="0">
            <a:noAutofit/>
          </a:bodyPr>
          <a:lstStyle/>
          <a:p>
            <a:pPr marL="342906" lvl="0" indent="-342906" algn="l" rtl="0">
              <a:spcBef>
                <a:spcPts val="0"/>
              </a:spcBef>
              <a:spcAft>
                <a:spcPts val="0"/>
              </a:spcAft>
              <a:buSzPts val="1120"/>
              <a:buChar char="►"/>
            </a:pPr>
            <a:r>
              <a:rPr lang="en-US" sz="1400"/>
              <a:t>Voice Banking</a:t>
            </a:r>
            <a:endParaRPr/>
          </a:p>
          <a:p>
            <a:pPr marL="742962" lvl="1" indent="-285755" algn="l" rtl="0">
              <a:spcBef>
                <a:spcPts val="1000"/>
              </a:spcBef>
              <a:spcAft>
                <a:spcPts val="0"/>
              </a:spcAft>
              <a:buSzPts val="1120"/>
              <a:buChar char="►"/>
            </a:pPr>
            <a:r>
              <a:rPr lang="en-US" sz="1400"/>
              <a:t>Create a synthetic voice similar to natural voice</a:t>
            </a:r>
            <a:endParaRPr/>
          </a:p>
          <a:p>
            <a:pPr marL="742962" lvl="1" indent="-285755" algn="l" rtl="0">
              <a:spcBef>
                <a:spcPts val="1000"/>
              </a:spcBef>
              <a:spcAft>
                <a:spcPts val="0"/>
              </a:spcAft>
              <a:buSzPts val="1120"/>
              <a:buChar char="►"/>
            </a:pPr>
            <a:r>
              <a:rPr lang="en-US" sz="1400"/>
              <a:t>Intonation, prosody, and tone will not consistently match context</a:t>
            </a:r>
            <a:endParaRPr/>
          </a:p>
          <a:p>
            <a:pPr marL="742962" lvl="1" indent="-285755" algn="l" rtl="0">
              <a:spcBef>
                <a:spcPts val="1000"/>
              </a:spcBef>
              <a:spcAft>
                <a:spcPts val="0"/>
              </a:spcAft>
              <a:buSzPts val="1120"/>
              <a:buChar char="►"/>
            </a:pPr>
            <a:r>
              <a:rPr lang="en-US" sz="1400"/>
              <a:t>Can take 6 + hours to record all necessary messages (up to 1600)</a:t>
            </a:r>
            <a:endParaRPr/>
          </a:p>
          <a:p>
            <a:pPr marL="742962" lvl="1" indent="-285755" algn="l" rtl="0">
              <a:spcBef>
                <a:spcPts val="1000"/>
              </a:spcBef>
              <a:spcAft>
                <a:spcPts val="0"/>
              </a:spcAft>
              <a:buSzPts val="1120"/>
              <a:buChar char="►"/>
            </a:pPr>
            <a:r>
              <a:rPr lang="en-US" sz="1400"/>
              <a:t>Donor voices</a:t>
            </a:r>
            <a:endParaRPr/>
          </a:p>
          <a:p>
            <a:pPr marL="342906" lvl="0" indent="-342906" algn="l" rtl="0">
              <a:spcBef>
                <a:spcPts val="1000"/>
              </a:spcBef>
              <a:spcAft>
                <a:spcPts val="0"/>
              </a:spcAft>
              <a:buSzPts val="1120"/>
              <a:buChar char="►"/>
            </a:pPr>
            <a:r>
              <a:rPr lang="en-US" sz="1400"/>
              <a:t>Recording Options</a:t>
            </a:r>
            <a:endParaRPr/>
          </a:p>
          <a:p>
            <a:pPr marL="742962" lvl="1" indent="-285755" algn="l" rtl="0">
              <a:spcBef>
                <a:spcPts val="1000"/>
              </a:spcBef>
              <a:spcAft>
                <a:spcPts val="0"/>
              </a:spcAft>
              <a:buSzPts val="1120"/>
              <a:buChar char="►"/>
            </a:pPr>
            <a:r>
              <a:rPr lang="en-US" sz="1400"/>
              <a:t>Model Talker- Free (patient will need mostly intact speech and voice)</a:t>
            </a:r>
            <a:endParaRPr/>
          </a:p>
          <a:p>
            <a:pPr marL="742962" lvl="1" indent="-285755" algn="l" rtl="0">
              <a:spcBef>
                <a:spcPts val="1000"/>
              </a:spcBef>
              <a:spcAft>
                <a:spcPts val="0"/>
              </a:spcAft>
              <a:buSzPts val="1120"/>
              <a:buChar char="►"/>
            </a:pPr>
            <a:r>
              <a:rPr lang="en-US" sz="1400"/>
              <a:t>Acapela- $99/year to purchase voice (Can be used with a patient with mild dysarthria)</a:t>
            </a:r>
            <a:endParaRPr/>
          </a:p>
          <a:p>
            <a:pPr marL="742962" lvl="1" indent="-285755" algn="l" rtl="0">
              <a:spcBef>
                <a:spcPts val="1000"/>
              </a:spcBef>
              <a:spcAft>
                <a:spcPts val="0"/>
              </a:spcAft>
              <a:buSzPts val="1120"/>
              <a:buChar char="►"/>
            </a:pPr>
            <a:r>
              <a:rPr lang="en-US" sz="1400"/>
              <a:t>Vocal ID- $1499 plus monthly subscription fee (Can create a synthesized voice from 3 seconds of vocalization matched with crowd sourced voice banked voice)</a:t>
            </a:r>
            <a:endParaRPr/>
          </a:p>
          <a:p>
            <a:pPr marL="342906" lvl="0" indent="-342906" algn="l" rtl="0">
              <a:spcBef>
                <a:spcPts val="1000"/>
              </a:spcBef>
              <a:spcAft>
                <a:spcPts val="0"/>
              </a:spcAft>
              <a:buSzPts val="1120"/>
              <a:buChar char="►"/>
            </a:pPr>
            <a:r>
              <a:rPr lang="en-US" sz="1400"/>
              <a:t>Voices Work with:</a:t>
            </a:r>
            <a:endParaRPr/>
          </a:p>
          <a:p>
            <a:pPr marL="742962" lvl="1" indent="-285755" algn="l" rtl="0">
              <a:spcBef>
                <a:spcPts val="1000"/>
              </a:spcBef>
              <a:spcAft>
                <a:spcPts val="0"/>
              </a:spcAft>
              <a:buSzPts val="1120"/>
              <a:buChar char="►"/>
            </a:pPr>
            <a:r>
              <a:rPr lang="en-US" sz="1400"/>
              <a:t>Speech Generating Devices</a:t>
            </a:r>
            <a:endParaRPr/>
          </a:p>
          <a:p>
            <a:pPr marL="742962" lvl="1" indent="-285755" algn="l" rtl="0">
              <a:spcBef>
                <a:spcPts val="1000"/>
              </a:spcBef>
              <a:spcAft>
                <a:spcPts val="0"/>
              </a:spcAft>
              <a:buSzPts val="1120"/>
              <a:buChar char="►"/>
            </a:pPr>
            <a:r>
              <a:rPr lang="en-US" sz="1400"/>
              <a:t>Some iPad apps (e.g., Therapybox, Predictable, Chatable)</a:t>
            </a:r>
            <a:endParaRPr/>
          </a:p>
          <a:p>
            <a:pPr marL="742962" lvl="1" indent="-285755" algn="l" rtl="0">
              <a:spcBef>
                <a:spcPts val="1000"/>
              </a:spcBef>
              <a:spcAft>
                <a:spcPts val="0"/>
              </a:spcAft>
              <a:buSzPts val="1120"/>
              <a:buChar char="►"/>
            </a:pPr>
            <a:r>
              <a:rPr lang="en-US" sz="1400"/>
              <a:t>Some Android apps and as the system default voice</a:t>
            </a:r>
            <a:endParaRPr/>
          </a:p>
        </p:txBody>
      </p:sp>
      <p:pic>
        <p:nvPicPr>
          <p:cNvPr id="523" name="Google Shape;523;p52" descr="University of New Mexico Hospital logo"/>
          <p:cNvPicPr preferRelativeResize="0"/>
          <p:nvPr/>
        </p:nvPicPr>
        <p:blipFill rotWithShape="1">
          <a:blip r:embed="rId3">
            <a:alphaModFix/>
          </a:blip>
          <a:srcRect/>
          <a:stretch/>
        </p:blipFill>
        <p:spPr>
          <a:xfrm>
            <a:off x="7954158" y="518269"/>
            <a:ext cx="1177736" cy="87380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g379c979b282_0_6"/>
          <p:cNvSpPr txBox="1">
            <a:spLocks noGrp="1"/>
          </p:cNvSpPr>
          <p:nvPr>
            <p:ph type="title"/>
          </p:nvPr>
        </p:nvSpPr>
        <p:spPr>
          <a:xfrm>
            <a:off x="484710" y="452718"/>
            <a:ext cx="7055400" cy="14004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lt2"/>
              </a:buClr>
              <a:buSzPts val="4200"/>
              <a:buFont typeface="Century Gothic"/>
              <a:buNone/>
            </a:pPr>
            <a:r>
              <a:rPr lang="en-US"/>
              <a:t>Amyotrophic Lateral Sclerosis (ALS)</a:t>
            </a:r>
            <a:endParaRPr/>
          </a:p>
        </p:txBody>
      </p:sp>
      <p:sp>
        <p:nvSpPr>
          <p:cNvPr id="180" name="Google Shape;180;g379c979b282_0_6"/>
          <p:cNvSpPr txBox="1">
            <a:spLocks noGrp="1"/>
          </p:cNvSpPr>
          <p:nvPr>
            <p:ph type="body" idx="1"/>
          </p:nvPr>
        </p:nvSpPr>
        <p:spPr>
          <a:xfrm>
            <a:off x="739775" y="2196354"/>
            <a:ext cx="7662900" cy="4173000"/>
          </a:xfrm>
          <a:prstGeom prst="rect">
            <a:avLst/>
          </a:prstGeom>
          <a:noFill/>
          <a:ln>
            <a:noFill/>
          </a:ln>
        </p:spPr>
        <p:txBody>
          <a:bodyPr spcFirstLastPara="1" wrap="square" lIns="91425" tIns="45700" rIns="91425" bIns="45700" anchor="t" anchorCtr="0">
            <a:normAutofit/>
          </a:bodyPr>
          <a:lstStyle/>
          <a:p>
            <a:pPr marL="342906" lvl="0" indent="-350526" algn="l" rtl="0">
              <a:spcBef>
                <a:spcPts val="1000"/>
              </a:spcBef>
              <a:spcAft>
                <a:spcPts val="0"/>
              </a:spcAft>
              <a:buSzPts val="1600"/>
              <a:buChar char="►"/>
            </a:pPr>
            <a:r>
              <a:rPr lang="en-US"/>
              <a:t>A-myo-trophic (Greek) = no muscle nourishment</a:t>
            </a:r>
            <a:endParaRPr/>
          </a:p>
          <a:p>
            <a:pPr marL="742961" lvl="0" indent="0" algn="l" rtl="0">
              <a:spcBef>
                <a:spcPts val="1000"/>
              </a:spcBef>
              <a:spcAft>
                <a:spcPts val="0"/>
              </a:spcAft>
              <a:buNone/>
            </a:pPr>
            <a:endParaRPr/>
          </a:p>
          <a:p>
            <a:pPr marL="342906" lvl="0" indent="-350526" algn="l" rtl="0">
              <a:spcBef>
                <a:spcPts val="1000"/>
              </a:spcBef>
              <a:spcAft>
                <a:spcPts val="0"/>
              </a:spcAft>
              <a:buSzPts val="1600"/>
              <a:buChar char="►"/>
            </a:pPr>
            <a:r>
              <a:rPr lang="en-US"/>
              <a:t>Lateral = to the side</a:t>
            </a:r>
            <a:endParaRPr/>
          </a:p>
          <a:p>
            <a:pPr marL="742961" lvl="0" indent="0" algn="l" rtl="0">
              <a:spcBef>
                <a:spcPts val="1000"/>
              </a:spcBef>
              <a:spcAft>
                <a:spcPts val="0"/>
              </a:spcAft>
              <a:buNone/>
            </a:pPr>
            <a:endParaRPr/>
          </a:p>
          <a:p>
            <a:pPr marL="342906" lvl="0" indent="-350526" algn="l" rtl="0">
              <a:spcBef>
                <a:spcPts val="1000"/>
              </a:spcBef>
              <a:spcAft>
                <a:spcPts val="0"/>
              </a:spcAft>
              <a:buSzPts val="1600"/>
              <a:buChar char="►"/>
            </a:pPr>
            <a:r>
              <a:rPr lang="en-US"/>
              <a:t>Sclerosis = hardened  </a:t>
            </a:r>
            <a:endParaRPr/>
          </a:p>
          <a:p>
            <a:pPr marL="742961" lvl="0" indent="0" algn="l" rtl="0">
              <a:spcBef>
                <a:spcPts val="1000"/>
              </a:spcBef>
              <a:spcAft>
                <a:spcPts val="0"/>
              </a:spcAft>
              <a:buNone/>
            </a:pPr>
            <a:endParaRPr/>
          </a:p>
        </p:txBody>
      </p:sp>
      <p:pic>
        <p:nvPicPr>
          <p:cNvPr id="181" name="Google Shape;181;g379c979b282_0_6" descr="University of New Mexico Hospital logo"/>
          <p:cNvPicPr preferRelativeResize="0"/>
          <p:nvPr/>
        </p:nvPicPr>
        <p:blipFill rotWithShape="1">
          <a:blip r:embed="rId3">
            <a:alphaModFix/>
          </a:blip>
          <a:srcRect/>
          <a:stretch/>
        </p:blipFill>
        <p:spPr>
          <a:xfrm>
            <a:off x="7954158" y="518269"/>
            <a:ext cx="1177736" cy="873804"/>
          </a:xfrm>
          <a:prstGeom prst="rect">
            <a:avLst/>
          </a:prstGeom>
          <a:noFill/>
          <a:ln>
            <a:noFill/>
          </a:ln>
        </p:spPr>
      </p:pic>
      <p:pic>
        <p:nvPicPr>
          <p:cNvPr id="182" name="Google Shape;182;g379c979b282_0_6" descr="Picture of normal nerve cell and nerve cell affected by ALS"/>
          <p:cNvPicPr preferRelativeResize="0"/>
          <p:nvPr/>
        </p:nvPicPr>
        <p:blipFill>
          <a:blip r:embed="rId4">
            <a:alphaModFix/>
          </a:blip>
          <a:stretch>
            <a:fillRect/>
          </a:stretch>
        </p:blipFill>
        <p:spPr>
          <a:xfrm>
            <a:off x="4076250" y="3511625"/>
            <a:ext cx="4326425" cy="25077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53"/>
          <p:cNvSpPr txBox="1">
            <a:spLocks noGrp="1"/>
          </p:cNvSpPr>
          <p:nvPr>
            <p:ph type="title"/>
          </p:nvPr>
        </p:nvSpPr>
        <p:spPr>
          <a:xfrm>
            <a:off x="484710" y="452718"/>
            <a:ext cx="7055380"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Message Banking</a:t>
            </a:r>
            <a:endParaRPr/>
          </a:p>
        </p:txBody>
      </p:sp>
      <p:sp>
        <p:nvSpPr>
          <p:cNvPr id="529" name="Google Shape;529;p53"/>
          <p:cNvSpPr txBox="1">
            <a:spLocks noGrp="1"/>
          </p:cNvSpPr>
          <p:nvPr>
            <p:ph type="body" idx="1"/>
          </p:nvPr>
        </p:nvSpPr>
        <p:spPr>
          <a:xfrm>
            <a:off x="827700" y="2052925"/>
            <a:ext cx="6711654" cy="4195481"/>
          </a:xfrm>
          <a:prstGeom prst="rect">
            <a:avLst/>
          </a:prstGeom>
          <a:noFill/>
          <a:ln>
            <a:noFill/>
          </a:ln>
        </p:spPr>
        <p:txBody>
          <a:bodyPr spcFirstLastPara="1" wrap="square" lIns="91425" tIns="45700" rIns="91425" bIns="45700" anchor="t" anchorCtr="0">
            <a:normAutofit fontScale="70000" lnSpcReduction="20000"/>
          </a:bodyPr>
          <a:lstStyle/>
          <a:p>
            <a:pPr marL="342906" lvl="0" indent="-335286" algn="l" rtl="0">
              <a:spcBef>
                <a:spcPts val="0"/>
              </a:spcBef>
              <a:spcAft>
                <a:spcPts val="0"/>
              </a:spcAft>
              <a:buSzPct val="80000"/>
              <a:buChar char="►"/>
            </a:pPr>
            <a:r>
              <a:rPr lang="en-US"/>
              <a:t>Generally speaking patient needs intelligible speech</a:t>
            </a:r>
            <a:endParaRPr/>
          </a:p>
          <a:p>
            <a:pPr marL="342906" lvl="0" indent="-264166" algn="l" rtl="0">
              <a:spcBef>
                <a:spcPts val="1000"/>
              </a:spcBef>
              <a:spcAft>
                <a:spcPts val="0"/>
              </a:spcAft>
              <a:buSzPct val="80000"/>
              <a:buNone/>
            </a:pPr>
            <a:endParaRPr/>
          </a:p>
          <a:p>
            <a:pPr marL="342906" lvl="0" indent="-335286" algn="l" rtl="0">
              <a:spcBef>
                <a:spcPts val="1000"/>
              </a:spcBef>
              <a:spcAft>
                <a:spcPts val="0"/>
              </a:spcAft>
              <a:buSzPct val="80000"/>
              <a:buChar char="►"/>
            </a:pPr>
            <a:r>
              <a:rPr lang="en-US"/>
              <a:t>Message Banking</a:t>
            </a:r>
            <a:endParaRPr/>
          </a:p>
          <a:p>
            <a:pPr marL="742962" lvl="1" indent="-278897" algn="l" rtl="0">
              <a:spcBef>
                <a:spcPts val="1000"/>
              </a:spcBef>
              <a:spcAft>
                <a:spcPts val="0"/>
              </a:spcAft>
              <a:buSzPct val="79999"/>
              <a:buChar char="►"/>
            </a:pPr>
            <a:r>
              <a:rPr lang="en-US"/>
              <a:t>Digitally record messages</a:t>
            </a:r>
            <a:endParaRPr/>
          </a:p>
          <a:p>
            <a:pPr marL="742962" lvl="1" indent="-278897" algn="l" rtl="0">
              <a:spcBef>
                <a:spcPts val="1000"/>
              </a:spcBef>
              <a:spcAft>
                <a:spcPts val="0"/>
              </a:spcAft>
              <a:buSzPct val="79999"/>
              <a:buChar char="►"/>
            </a:pPr>
            <a:r>
              <a:rPr lang="en-US"/>
              <a:t>Natural voice, inflection, and intonation</a:t>
            </a:r>
            <a:endParaRPr/>
          </a:p>
          <a:p>
            <a:pPr marL="742962" lvl="1" indent="-278897" algn="l" rtl="0">
              <a:spcBef>
                <a:spcPts val="1000"/>
              </a:spcBef>
              <a:spcAft>
                <a:spcPts val="0"/>
              </a:spcAft>
              <a:buSzPct val="79999"/>
              <a:buChar char="►"/>
            </a:pPr>
            <a:r>
              <a:rPr lang="en-US"/>
              <a:t>Legacy messages</a:t>
            </a:r>
            <a:endParaRPr/>
          </a:p>
          <a:p>
            <a:pPr marL="742962" lvl="1" indent="-278897" algn="l" rtl="0">
              <a:spcBef>
                <a:spcPts val="1000"/>
              </a:spcBef>
              <a:spcAft>
                <a:spcPts val="0"/>
              </a:spcAft>
              <a:buSzPct val="79999"/>
              <a:buChar char="►"/>
            </a:pPr>
            <a:r>
              <a:rPr lang="en-US"/>
              <a:t>Messages can later be uploaded to an SGD</a:t>
            </a:r>
            <a:endParaRPr/>
          </a:p>
          <a:p>
            <a:pPr marL="742962" lvl="1" indent="-214889" algn="l" rtl="0">
              <a:spcBef>
                <a:spcPts val="1000"/>
              </a:spcBef>
              <a:spcAft>
                <a:spcPts val="0"/>
              </a:spcAft>
              <a:buSzPct val="79999"/>
              <a:buNone/>
            </a:pPr>
            <a:endParaRPr/>
          </a:p>
          <a:p>
            <a:pPr marL="342906" lvl="0" indent="-335286" algn="l" rtl="0">
              <a:spcBef>
                <a:spcPts val="1000"/>
              </a:spcBef>
              <a:spcAft>
                <a:spcPts val="0"/>
              </a:spcAft>
              <a:buSzPct val="80000"/>
              <a:buChar char="►"/>
            </a:pPr>
            <a:r>
              <a:rPr lang="en-US"/>
              <a:t>Recording Options:</a:t>
            </a:r>
            <a:endParaRPr/>
          </a:p>
          <a:p>
            <a:pPr marL="742962" lvl="1" indent="-280065" algn="l" rtl="0">
              <a:spcBef>
                <a:spcPts val="1000"/>
              </a:spcBef>
              <a:spcAft>
                <a:spcPts val="0"/>
              </a:spcAft>
              <a:buSzPct val="80000"/>
              <a:buChar char="►"/>
            </a:pPr>
            <a:r>
              <a:rPr lang="en-US" sz="1500"/>
              <a:t>MyTobiiDynavox-Free Message Banking Website</a:t>
            </a:r>
            <a:endParaRPr/>
          </a:p>
          <a:p>
            <a:pPr marL="742962" lvl="1" indent="-280065" algn="l" rtl="0">
              <a:spcBef>
                <a:spcPts val="1000"/>
              </a:spcBef>
              <a:spcAft>
                <a:spcPts val="0"/>
              </a:spcAft>
              <a:buSzPct val="80000"/>
              <a:buChar char="►"/>
            </a:pPr>
            <a:r>
              <a:rPr lang="en-US" sz="1500"/>
              <a:t>Audacity</a:t>
            </a:r>
            <a:endParaRPr/>
          </a:p>
          <a:p>
            <a:pPr marL="742962" lvl="1" indent="-280065" algn="l" rtl="0">
              <a:spcBef>
                <a:spcPts val="1000"/>
              </a:spcBef>
              <a:spcAft>
                <a:spcPts val="0"/>
              </a:spcAft>
              <a:buSzPct val="80000"/>
              <a:buChar char="►"/>
            </a:pPr>
            <a:r>
              <a:rPr lang="en-US" sz="1500"/>
              <a:t>Windows Sound Recorder</a:t>
            </a:r>
            <a:endParaRPr/>
          </a:p>
          <a:p>
            <a:pPr marL="457206" lvl="1" indent="0" algn="l" rtl="0">
              <a:spcBef>
                <a:spcPts val="1000"/>
              </a:spcBef>
              <a:spcAft>
                <a:spcPts val="0"/>
              </a:spcAft>
              <a:buSzPct val="80000"/>
              <a:buNone/>
            </a:pPr>
            <a:r>
              <a:rPr lang="en-US" sz="1500"/>
              <a:t> </a:t>
            </a:r>
            <a:endParaRPr/>
          </a:p>
          <a:p>
            <a:pPr marL="342906" lvl="0" indent="-334930" algn="l" rtl="0">
              <a:spcBef>
                <a:spcPts val="1000"/>
              </a:spcBef>
              <a:spcAft>
                <a:spcPts val="0"/>
              </a:spcAft>
              <a:buSzPct val="79999"/>
              <a:buChar char="►"/>
            </a:pPr>
            <a:r>
              <a:rPr lang="en-US" sz="2100"/>
              <a:t>Double Dipping option</a:t>
            </a:r>
            <a:endParaRPr sz="2100"/>
          </a:p>
          <a:p>
            <a:pPr marL="0" lvl="0" indent="0" algn="l" rtl="0">
              <a:spcBef>
                <a:spcPts val="1000"/>
              </a:spcBef>
              <a:spcAft>
                <a:spcPts val="0"/>
              </a:spcAft>
              <a:buSzPct val="80000"/>
              <a:buNone/>
            </a:pPr>
            <a:endParaRPr sz="1700"/>
          </a:p>
        </p:txBody>
      </p:sp>
      <p:sp>
        <p:nvSpPr>
          <p:cNvPr id="530" name="Google Shape;530;p53"/>
          <p:cNvSpPr/>
          <p:nvPr/>
        </p:nvSpPr>
        <p:spPr>
          <a:xfrm>
            <a:off x="3259538" y="5828291"/>
            <a:ext cx="5947251" cy="840230"/>
          </a:xfrm>
          <a:prstGeom prst="rect">
            <a:avLst/>
          </a:prstGeom>
          <a:noFill/>
          <a:ln>
            <a:noFill/>
          </a:ln>
        </p:spPr>
        <p:txBody>
          <a:bodyPr spcFirstLastPara="1" wrap="square" lIns="91425" tIns="45700" rIns="91425" bIns="45700" anchor="t" anchorCtr="0">
            <a:spAutoFit/>
          </a:bodyPr>
          <a:lstStyle/>
          <a:p>
            <a:pPr marL="365760" marR="0" lvl="1" indent="0" algn="l" rtl="0">
              <a:spcBef>
                <a:spcPts val="0"/>
              </a:spcBef>
              <a:spcAft>
                <a:spcPts val="0"/>
              </a:spcAft>
              <a:buNone/>
            </a:pPr>
            <a:r>
              <a:rPr lang="en-US" sz="900" b="0" i="0" u="sng" strike="noStrike" cap="none">
                <a:solidFill>
                  <a:srgbClr val="3E3D2D"/>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http://www.childrenshospital.org/centers-and-services/programs/a-_-e/als-augmentative-communication-program/protocol-of-assessment-considerations/message-banking</a:t>
            </a:r>
            <a:r>
              <a:rPr lang="en-US" sz="900" b="0" i="0" u="none" strike="noStrike" cap="none">
                <a:solidFill>
                  <a:srgbClr val="3E3D2D"/>
                </a:solidFill>
                <a:latin typeface="Century Gothic"/>
                <a:ea typeface="Century Gothic"/>
                <a:cs typeface="Century Gothic"/>
                <a:sym typeface="Century Gothic"/>
              </a:rPr>
              <a:t>  -ModelTalker</a:t>
            </a:r>
            <a:endParaRPr sz="900" b="0" i="0" u="none" strike="noStrike" cap="none">
              <a:solidFill>
                <a:srgbClr val="3E3D2D"/>
              </a:solidFill>
              <a:latin typeface="Century Gothic"/>
              <a:ea typeface="Century Gothic"/>
              <a:cs typeface="Century Gothic"/>
              <a:sym typeface="Century Gothic"/>
            </a:endParaRPr>
          </a:p>
          <a:p>
            <a:pPr marL="365760" marR="0" lvl="1" indent="0" algn="l" rtl="0">
              <a:spcBef>
                <a:spcPts val="180"/>
              </a:spcBef>
              <a:spcAft>
                <a:spcPts val="0"/>
              </a:spcAft>
              <a:buNone/>
            </a:pPr>
            <a:r>
              <a:rPr lang="en-US" sz="900" b="0" i="0" u="sng" strike="noStrike" cap="none">
                <a:solidFill>
                  <a:srgbClr val="3E3D2D"/>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https://www.facebook.com/ACPCHBoston/videos/double-dipping-message-banking-to-create-a-custom-voice-bank/239956026695030/</a:t>
            </a:r>
            <a:r>
              <a:rPr lang="en-US" sz="900" b="0" i="0" u="none" strike="noStrike" cap="none">
                <a:solidFill>
                  <a:srgbClr val="3E3D2D"/>
                </a:solidFill>
                <a:latin typeface="Century Gothic"/>
                <a:ea typeface="Century Gothic"/>
                <a:cs typeface="Century Gothic"/>
                <a:sym typeface="Century Gothic"/>
              </a:rPr>
              <a:t>   --Acapela</a:t>
            </a:r>
            <a:endParaRPr sz="900" b="0" i="0" u="none" strike="noStrike" cap="none">
              <a:solidFill>
                <a:srgbClr val="3E3D2D"/>
              </a:solidFill>
              <a:latin typeface="Century Gothic"/>
              <a:ea typeface="Century Gothic"/>
              <a:cs typeface="Century Gothic"/>
              <a:sym typeface="Century Gothic"/>
            </a:endParaRPr>
          </a:p>
          <a:p>
            <a:pPr marL="365760" marR="0" lvl="1" indent="0" algn="l" rtl="0">
              <a:spcBef>
                <a:spcPts val="180"/>
              </a:spcBef>
              <a:spcAft>
                <a:spcPts val="0"/>
              </a:spcAft>
              <a:buNone/>
            </a:pPr>
            <a:r>
              <a:rPr lang="en-US" sz="900" b="0" i="0" u="sng" strike="noStrike" cap="none">
                <a:solidFill>
                  <a:srgbClr val="3E3D2D"/>
                </a:solidFill>
                <a:latin typeface="Century Gothic"/>
                <a:ea typeface="Century Gothic"/>
                <a:cs typeface="Century Gothic"/>
                <a:sym typeface="Century Gothic"/>
                <a:hlinkClick r:id="rId5">
                  <a:extLst>
                    <a:ext uri="{A12FA001-AC4F-418D-AE19-62706E023703}">
                      <ahyp:hlinkClr xmlns:ahyp="http://schemas.microsoft.com/office/drawing/2018/hyperlinkcolor" val="tx"/>
                    </a:ext>
                  </a:extLst>
                </a:hlinkClick>
              </a:rPr>
              <a:t>https://www.youtube.com/watch?v=XqXYdnwD7Lo</a:t>
            </a:r>
            <a:r>
              <a:rPr lang="en-US" sz="900" b="0" i="0" u="none" strike="noStrike" cap="none">
                <a:solidFill>
                  <a:srgbClr val="3E3D2D"/>
                </a:solidFill>
                <a:latin typeface="Century Gothic"/>
                <a:ea typeface="Century Gothic"/>
                <a:cs typeface="Century Gothic"/>
                <a:sym typeface="Century Gothic"/>
              </a:rPr>
              <a:t>   -Dysarthria</a:t>
            </a:r>
            <a:endParaRPr/>
          </a:p>
        </p:txBody>
      </p:sp>
      <p:pic>
        <p:nvPicPr>
          <p:cNvPr id="531" name="Google Shape;531;p53" descr="University of New Mexico Hospital logo"/>
          <p:cNvPicPr preferRelativeResize="0"/>
          <p:nvPr/>
        </p:nvPicPr>
        <p:blipFill rotWithShape="1">
          <a:blip r:embed="rId6">
            <a:alphaModFix/>
          </a:blip>
          <a:srcRect/>
          <a:stretch/>
        </p:blipFill>
        <p:spPr>
          <a:xfrm>
            <a:off x="7954158" y="518269"/>
            <a:ext cx="1177736" cy="87380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54"/>
          <p:cNvSpPr txBox="1">
            <a:spLocks noGrp="1"/>
          </p:cNvSpPr>
          <p:nvPr>
            <p:ph type="title"/>
          </p:nvPr>
        </p:nvSpPr>
        <p:spPr>
          <a:xfrm>
            <a:off x="389068" y="578224"/>
            <a:ext cx="7467600" cy="1143000"/>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lt2"/>
              </a:buClr>
              <a:buSzPct val="100000"/>
              <a:buFont typeface="Century Gothic"/>
              <a:buNone/>
            </a:pPr>
            <a:r>
              <a:rPr lang="en-US"/>
              <a:t>Home Automation/</a:t>
            </a:r>
            <a:br>
              <a:rPr lang="en-US"/>
            </a:br>
            <a:r>
              <a:rPr lang="en-US"/>
              <a:t>Environmental Controls</a:t>
            </a:r>
            <a:endParaRPr/>
          </a:p>
        </p:txBody>
      </p:sp>
      <p:sp>
        <p:nvSpPr>
          <p:cNvPr id="537" name="Google Shape;537;p54"/>
          <p:cNvSpPr txBox="1">
            <a:spLocks noGrp="1"/>
          </p:cNvSpPr>
          <p:nvPr>
            <p:ph type="body" idx="1"/>
          </p:nvPr>
        </p:nvSpPr>
        <p:spPr>
          <a:xfrm>
            <a:off x="833718" y="1721224"/>
            <a:ext cx="6987091" cy="4111405"/>
          </a:xfrm>
          <a:prstGeom prst="rect">
            <a:avLst/>
          </a:prstGeom>
          <a:noFill/>
          <a:ln>
            <a:noFill/>
          </a:ln>
        </p:spPr>
        <p:txBody>
          <a:bodyPr spcFirstLastPara="1" wrap="square" lIns="91425" tIns="45700" rIns="91425" bIns="45700" anchor="t" anchorCtr="0">
            <a:normAutofit fontScale="55000" lnSpcReduction="20000"/>
          </a:bodyPr>
          <a:lstStyle/>
          <a:p>
            <a:pPr marL="342906" lvl="0" indent="-342906" algn="l" rtl="0">
              <a:spcBef>
                <a:spcPts val="0"/>
              </a:spcBef>
              <a:spcAft>
                <a:spcPts val="0"/>
              </a:spcAft>
              <a:buSzPct val="80000"/>
              <a:buChar char="►"/>
            </a:pPr>
            <a:r>
              <a:rPr lang="en-US"/>
              <a:t>Use natural speech, recorded speech from a communication device, and/or synthesized speech from a communication device to operate devices that control the environment</a:t>
            </a:r>
            <a:endParaRPr/>
          </a:p>
          <a:p>
            <a:pPr marL="342906" lvl="0" indent="-287026" algn="l" rtl="0">
              <a:spcBef>
                <a:spcPts val="1000"/>
              </a:spcBef>
              <a:spcAft>
                <a:spcPts val="0"/>
              </a:spcAft>
              <a:buSzPct val="80000"/>
              <a:buNone/>
            </a:pPr>
            <a:endParaRPr/>
          </a:p>
          <a:p>
            <a:pPr marL="342906" lvl="0" indent="-342906" algn="l" rtl="0">
              <a:spcBef>
                <a:spcPts val="1000"/>
              </a:spcBef>
              <a:spcAft>
                <a:spcPts val="0"/>
              </a:spcAft>
              <a:buSzPct val="80000"/>
              <a:buChar char="►"/>
            </a:pPr>
            <a:r>
              <a:rPr lang="en-US"/>
              <a:t>Option to control:</a:t>
            </a:r>
            <a:endParaRPr/>
          </a:p>
          <a:p>
            <a:pPr marL="742962" lvl="1" indent="-285755" algn="l" rtl="0">
              <a:spcBef>
                <a:spcPts val="1000"/>
              </a:spcBef>
              <a:spcAft>
                <a:spcPts val="0"/>
              </a:spcAft>
              <a:buSzPct val="79999"/>
              <a:buChar char="►"/>
            </a:pPr>
            <a:r>
              <a:rPr lang="en-US"/>
              <a:t>Lights</a:t>
            </a:r>
            <a:endParaRPr/>
          </a:p>
          <a:p>
            <a:pPr marL="742962" lvl="1" indent="-285755" algn="l" rtl="0">
              <a:spcBef>
                <a:spcPts val="1000"/>
              </a:spcBef>
              <a:spcAft>
                <a:spcPts val="0"/>
              </a:spcAft>
              <a:buSzPct val="79999"/>
              <a:buChar char="►"/>
            </a:pPr>
            <a:r>
              <a:rPr lang="en-US"/>
              <a:t>Television</a:t>
            </a:r>
            <a:endParaRPr/>
          </a:p>
          <a:p>
            <a:pPr marL="742962" lvl="1" indent="-285755" algn="l" rtl="0">
              <a:spcBef>
                <a:spcPts val="1000"/>
              </a:spcBef>
              <a:spcAft>
                <a:spcPts val="0"/>
              </a:spcAft>
              <a:buSzPct val="79999"/>
              <a:buChar char="►"/>
            </a:pPr>
            <a:r>
              <a:rPr lang="en-US"/>
              <a:t>Music player</a:t>
            </a:r>
            <a:endParaRPr/>
          </a:p>
          <a:p>
            <a:pPr marL="742962" lvl="1" indent="-285755" algn="l" rtl="0">
              <a:spcBef>
                <a:spcPts val="1000"/>
              </a:spcBef>
              <a:spcAft>
                <a:spcPts val="0"/>
              </a:spcAft>
              <a:buSzPct val="79999"/>
              <a:buChar char="►"/>
            </a:pPr>
            <a:r>
              <a:rPr lang="en-US"/>
              <a:t>Thermostat</a:t>
            </a:r>
            <a:endParaRPr/>
          </a:p>
          <a:p>
            <a:pPr marL="742962" lvl="1" indent="-285755" algn="l" rtl="0">
              <a:spcBef>
                <a:spcPts val="1000"/>
              </a:spcBef>
              <a:spcAft>
                <a:spcPts val="0"/>
              </a:spcAft>
              <a:buSzPct val="79999"/>
              <a:buChar char="►"/>
            </a:pPr>
            <a:r>
              <a:rPr lang="en-US"/>
              <a:t>Apps</a:t>
            </a:r>
            <a:endParaRPr/>
          </a:p>
          <a:p>
            <a:pPr marL="742962" lvl="1" indent="-285755" algn="l" rtl="0">
              <a:spcBef>
                <a:spcPts val="1000"/>
              </a:spcBef>
              <a:spcAft>
                <a:spcPts val="0"/>
              </a:spcAft>
              <a:buSzPct val="79999"/>
              <a:buChar char="►"/>
            </a:pPr>
            <a:r>
              <a:rPr lang="en-US"/>
              <a:t>And more…</a:t>
            </a:r>
            <a:endParaRPr/>
          </a:p>
          <a:p>
            <a:pPr marL="365760" lvl="1" indent="0" algn="l" rtl="0">
              <a:spcBef>
                <a:spcPts val="1000"/>
              </a:spcBef>
              <a:spcAft>
                <a:spcPts val="0"/>
              </a:spcAft>
              <a:buSzPct val="79999"/>
              <a:buNone/>
            </a:pPr>
            <a:endParaRPr/>
          </a:p>
          <a:p>
            <a:pPr marL="342906" lvl="0" indent="-342906" algn="l" rtl="0">
              <a:spcBef>
                <a:spcPts val="1000"/>
              </a:spcBef>
              <a:spcAft>
                <a:spcPts val="0"/>
              </a:spcAft>
              <a:buSzPct val="80000"/>
              <a:buChar char="►"/>
            </a:pPr>
            <a:r>
              <a:rPr lang="en-US"/>
              <a:t>Environmental control Options:</a:t>
            </a:r>
            <a:endParaRPr/>
          </a:p>
          <a:p>
            <a:pPr marL="742962" lvl="1" indent="-285755" algn="l" rtl="0">
              <a:spcBef>
                <a:spcPts val="1000"/>
              </a:spcBef>
              <a:spcAft>
                <a:spcPts val="0"/>
              </a:spcAft>
              <a:buSzPct val="79999"/>
              <a:buChar char="►"/>
            </a:pPr>
            <a:r>
              <a:rPr lang="en-US"/>
              <a:t>Amazon Echo (Alexa)</a:t>
            </a:r>
            <a:endParaRPr/>
          </a:p>
          <a:p>
            <a:pPr marL="742962" lvl="1" indent="-285755" algn="l" rtl="0">
              <a:spcBef>
                <a:spcPts val="1000"/>
              </a:spcBef>
              <a:spcAft>
                <a:spcPts val="0"/>
              </a:spcAft>
              <a:buSzPct val="79999"/>
              <a:buChar char="►"/>
            </a:pPr>
            <a:r>
              <a:rPr lang="en-US"/>
              <a:t>Apple HomeKit (Siri)</a:t>
            </a:r>
            <a:endParaRPr/>
          </a:p>
          <a:p>
            <a:pPr marL="742962" lvl="1" indent="-285755" algn="l" rtl="0">
              <a:spcBef>
                <a:spcPts val="1000"/>
              </a:spcBef>
              <a:spcAft>
                <a:spcPts val="0"/>
              </a:spcAft>
              <a:buSzPct val="79999"/>
              <a:buChar char="►"/>
            </a:pPr>
            <a:r>
              <a:rPr lang="en-US"/>
              <a:t>Insteon Hub</a:t>
            </a:r>
            <a:endParaRPr/>
          </a:p>
          <a:p>
            <a:pPr marL="742962" lvl="1" indent="-285755" algn="l" rtl="0">
              <a:spcBef>
                <a:spcPts val="1000"/>
              </a:spcBef>
              <a:spcAft>
                <a:spcPts val="0"/>
              </a:spcAft>
              <a:buSzPct val="79999"/>
              <a:buChar char="►"/>
            </a:pPr>
            <a:r>
              <a:rPr lang="en-US"/>
              <a:t>And more…</a:t>
            </a:r>
            <a:endParaRPr/>
          </a:p>
        </p:txBody>
      </p:sp>
      <p:pic>
        <p:nvPicPr>
          <p:cNvPr id="539" name="Google Shape;539;p54" descr="Amazon Echo"/>
          <p:cNvPicPr preferRelativeResize="0"/>
          <p:nvPr/>
        </p:nvPicPr>
        <p:blipFill rotWithShape="1">
          <a:blip r:embed="rId3">
            <a:alphaModFix/>
          </a:blip>
          <a:srcRect/>
          <a:stretch/>
        </p:blipFill>
        <p:spPr>
          <a:xfrm>
            <a:off x="3644153" y="2602374"/>
            <a:ext cx="1676400" cy="1676400"/>
          </a:xfrm>
          <a:prstGeom prst="rect">
            <a:avLst/>
          </a:prstGeom>
          <a:noFill/>
          <a:ln>
            <a:noFill/>
          </a:ln>
        </p:spPr>
      </p:pic>
      <p:pic>
        <p:nvPicPr>
          <p:cNvPr id="538" name="Google Shape;538;p54" descr="Apple Home logo"/>
          <p:cNvPicPr preferRelativeResize="0"/>
          <p:nvPr/>
        </p:nvPicPr>
        <p:blipFill rotWithShape="1">
          <a:blip r:embed="rId4">
            <a:alphaModFix/>
          </a:blip>
          <a:srcRect/>
          <a:stretch/>
        </p:blipFill>
        <p:spPr>
          <a:xfrm>
            <a:off x="6179954" y="2718916"/>
            <a:ext cx="1295400" cy="1295400"/>
          </a:xfrm>
          <a:prstGeom prst="rect">
            <a:avLst/>
          </a:prstGeom>
          <a:noFill/>
          <a:ln>
            <a:noFill/>
          </a:ln>
        </p:spPr>
      </p:pic>
      <p:pic>
        <p:nvPicPr>
          <p:cNvPr id="540" name="Google Shape;540;p54" descr="Insteon Hub"/>
          <p:cNvPicPr preferRelativeResize="0"/>
          <p:nvPr/>
        </p:nvPicPr>
        <p:blipFill rotWithShape="1">
          <a:blip r:embed="rId5">
            <a:alphaModFix/>
          </a:blip>
          <a:srcRect/>
          <a:stretch/>
        </p:blipFill>
        <p:spPr>
          <a:xfrm>
            <a:off x="5562600" y="4677510"/>
            <a:ext cx="2188418" cy="1230630"/>
          </a:xfrm>
          <a:prstGeom prst="rect">
            <a:avLst/>
          </a:prstGeom>
          <a:noFill/>
          <a:ln>
            <a:noFill/>
          </a:ln>
        </p:spPr>
      </p:pic>
      <p:sp>
        <p:nvSpPr>
          <p:cNvPr id="541" name="Google Shape;541;p54"/>
          <p:cNvSpPr/>
          <p:nvPr/>
        </p:nvSpPr>
        <p:spPr>
          <a:xfrm>
            <a:off x="609600" y="5748208"/>
            <a:ext cx="4953000"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u="sng">
                <a:solidFill>
                  <a:schemeClr val="lt1"/>
                </a:solidFill>
                <a:latin typeface="Century Gothic"/>
                <a:ea typeface="Century Gothic"/>
                <a:cs typeface="Century Gothic"/>
                <a:sym typeface="Century Gothic"/>
                <a:hlinkClick r:id="rId6">
                  <a:extLst>
                    <a:ext uri="{A12FA001-AC4F-418D-AE19-62706E023703}">
                      <ahyp:hlinkClr xmlns:ahyp="http://schemas.microsoft.com/office/drawing/2018/hyperlinkcolor" val="tx"/>
                    </a:ext>
                  </a:extLst>
                </a:hlinkClick>
              </a:rPr>
              <a:t>http://www.childrenshospital.org/centers-and-services/programs/a-_-e/als-augmentative-communication-program/protocol-of-assessment-considerations/speech-generating-devices/sgd-and-voice-control-of-environment</a:t>
            </a:r>
            <a:r>
              <a:rPr lang="en-US" sz="900">
                <a:solidFill>
                  <a:schemeClr val="lt1"/>
                </a:solidFill>
                <a:latin typeface="Century Gothic"/>
                <a:ea typeface="Century Gothic"/>
                <a:cs typeface="Century Gothic"/>
                <a:sym typeface="Century Gothic"/>
              </a:rPr>
              <a:t> </a:t>
            </a:r>
            <a:endParaRPr/>
          </a:p>
        </p:txBody>
      </p:sp>
      <p:pic>
        <p:nvPicPr>
          <p:cNvPr id="542" name="Google Shape;542;p54" descr="University of New Mexico Hospital logo"/>
          <p:cNvPicPr preferRelativeResize="0"/>
          <p:nvPr/>
        </p:nvPicPr>
        <p:blipFill rotWithShape="1">
          <a:blip r:embed="rId7">
            <a:alphaModFix/>
          </a:blip>
          <a:srcRect/>
          <a:stretch/>
        </p:blipFill>
        <p:spPr>
          <a:xfrm>
            <a:off x="7954158" y="518269"/>
            <a:ext cx="1177736" cy="873804"/>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55"/>
          <p:cNvSpPr txBox="1">
            <a:spLocks noGrp="1"/>
          </p:cNvSpPr>
          <p:nvPr>
            <p:ph type="title"/>
          </p:nvPr>
        </p:nvSpPr>
        <p:spPr>
          <a:xfrm>
            <a:off x="484710" y="452718"/>
            <a:ext cx="7055380" cy="140053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lt2"/>
              </a:buClr>
              <a:buSzPts val="4200"/>
              <a:buFont typeface="Century Gothic"/>
              <a:buNone/>
            </a:pPr>
            <a:r>
              <a:rPr lang="en-US"/>
              <a:t>Important Information about AAC Funding</a:t>
            </a:r>
            <a:endParaRPr/>
          </a:p>
        </p:txBody>
      </p:sp>
      <p:sp>
        <p:nvSpPr>
          <p:cNvPr id="548" name="Google Shape;548;p55"/>
          <p:cNvSpPr txBox="1">
            <a:spLocks noGrp="1"/>
          </p:cNvSpPr>
          <p:nvPr>
            <p:ph type="body" idx="1"/>
          </p:nvPr>
        </p:nvSpPr>
        <p:spPr>
          <a:xfrm>
            <a:off x="457200" y="2170665"/>
            <a:ext cx="7467600" cy="4706494"/>
          </a:xfrm>
          <a:prstGeom prst="rect">
            <a:avLst/>
          </a:prstGeom>
          <a:noFill/>
          <a:ln>
            <a:noFill/>
          </a:ln>
        </p:spPr>
        <p:txBody>
          <a:bodyPr spcFirstLastPara="1" wrap="square" lIns="91425" tIns="45700" rIns="91425" bIns="45700" anchor="t" anchorCtr="0">
            <a:normAutofit fontScale="85000" lnSpcReduction="10000"/>
          </a:bodyPr>
          <a:lstStyle/>
          <a:p>
            <a:pPr marL="342906" lvl="0" indent="-342906" algn="l" rtl="0">
              <a:spcBef>
                <a:spcPts val="0"/>
              </a:spcBef>
              <a:spcAft>
                <a:spcPts val="0"/>
              </a:spcAft>
              <a:buSzPct val="80000"/>
              <a:buChar char="►"/>
            </a:pPr>
            <a:r>
              <a:rPr lang="en-US"/>
              <a:t>Insurance will only pay for a new AAC device every 5 years</a:t>
            </a:r>
            <a:endParaRPr/>
          </a:p>
          <a:p>
            <a:pPr marL="0" lvl="0" indent="0" algn="l" rtl="0">
              <a:spcBef>
                <a:spcPts val="1000"/>
              </a:spcBef>
              <a:spcAft>
                <a:spcPts val="0"/>
              </a:spcAft>
              <a:buSzPct val="80000"/>
              <a:buNone/>
            </a:pPr>
            <a:endParaRPr/>
          </a:p>
          <a:p>
            <a:pPr marL="342906" lvl="0" indent="-342906" algn="l" rtl="0">
              <a:spcBef>
                <a:spcPts val="1000"/>
              </a:spcBef>
              <a:spcAft>
                <a:spcPts val="0"/>
              </a:spcAft>
              <a:buSzPct val="80000"/>
              <a:buChar char="►"/>
            </a:pPr>
            <a:r>
              <a:rPr lang="en-US"/>
              <a:t>Medicare allows the purchase of universal mounting systems</a:t>
            </a:r>
            <a:endParaRPr/>
          </a:p>
          <a:p>
            <a:pPr marL="342906" lvl="0" indent="-256546" algn="l" rtl="0">
              <a:spcBef>
                <a:spcPts val="1000"/>
              </a:spcBef>
              <a:spcAft>
                <a:spcPts val="0"/>
              </a:spcAft>
              <a:buSzPct val="80000"/>
              <a:buNone/>
            </a:pPr>
            <a:endParaRPr/>
          </a:p>
          <a:p>
            <a:pPr marL="342906" lvl="0" indent="-342906" algn="l" rtl="0">
              <a:spcBef>
                <a:spcPts val="1000"/>
              </a:spcBef>
              <a:spcAft>
                <a:spcPts val="0"/>
              </a:spcAft>
              <a:buSzPct val="80000"/>
              <a:buChar char="►"/>
            </a:pPr>
            <a:r>
              <a:rPr lang="en-US"/>
              <a:t>Medicare will pay for 80% of the device, leaving a 20% copay</a:t>
            </a:r>
            <a:endParaRPr/>
          </a:p>
          <a:p>
            <a:pPr marL="342906" lvl="0" indent="-256546" algn="l" rtl="0">
              <a:spcBef>
                <a:spcPts val="1000"/>
              </a:spcBef>
              <a:spcAft>
                <a:spcPts val="0"/>
              </a:spcAft>
              <a:buSzPct val="80000"/>
              <a:buNone/>
            </a:pPr>
            <a:endParaRPr/>
          </a:p>
          <a:p>
            <a:pPr marL="342906" lvl="0" indent="-342906" algn="l" rtl="0">
              <a:spcBef>
                <a:spcPts val="1000"/>
              </a:spcBef>
              <a:spcAft>
                <a:spcPts val="0"/>
              </a:spcAft>
              <a:buSzPct val="80000"/>
              <a:buChar char="►"/>
            </a:pPr>
            <a:r>
              <a:rPr lang="en-US"/>
              <a:t>A secondary insurance may help to cover at least a portion of the copay</a:t>
            </a:r>
            <a:endParaRPr/>
          </a:p>
          <a:p>
            <a:pPr marL="0" lvl="0" indent="0" algn="l" rtl="0">
              <a:spcBef>
                <a:spcPts val="1000"/>
              </a:spcBef>
              <a:spcAft>
                <a:spcPts val="0"/>
              </a:spcAft>
              <a:buSzPct val="80000"/>
              <a:buNone/>
            </a:pPr>
            <a:endParaRPr/>
          </a:p>
          <a:p>
            <a:pPr marL="342906" lvl="0" indent="-342906" algn="l" rtl="0">
              <a:spcBef>
                <a:spcPts val="1000"/>
              </a:spcBef>
              <a:spcAft>
                <a:spcPts val="0"/>
              </a:spcAft>
              <a:buSzPct val="80000"/>
              <a:buChar char="►"/>
            </a:pPr>
            <a:r>
              <a:rPr lang="en-US"/>
              <a:t>Insurances vary in regard to device coverage</a:t>
            </a:r>
            <a:endParaRPr/>
          </a:p>
          <a:p>
            <a:pPr marL="342906" lvl="0" indent="-256546" algn="l" rtl="0">
              <a:spcBef>
                <a:spcPts val="1000"/>
              </a:spcBef>
              <a:spcAft>
                <a:spcPts val="0"/>
              </a:spcAft>
              <a:buSzPct val="80000"/>
              <a:buNone/>
            </a:pPr>
            <a:endParaRPr>
              <a:solidFill>
                <a:srgbClr val="000000"/>
              </a:solidFill>
            </a:endParaRPr>
          </a:p>
          <a:p>
            <a:pPr marL="342906" lvl="0" indent="-342906" algn="l" rtl="0">
              <a:spcBef>
                <a:spcPts val="1000"/>
              </a:spcBef>
              <a:spcAft>
                <a:spcPts val="0"/>
              </a:spcAft>
              <a:buSzPct val="80000"/>
              <a:buChar char="►"/>
            </a:pPr>
            <a:r>
              <a:rPr lang="en-US"/>
              <a:t>MDA, ALSA, and other organizations (e.g., HIS, Team Gleason) sometimes have grants/funds to support AAC device purchases</a:t>
            </a:r>
            <a:endParaRPr/>
          </a:p>
        </p:txBody>
      </p:sp>
      <p:pic>
        <p:nvPicPr>
          <p:cNvPr id="549" name="Google Shape;549;p55" descr="University of New Mexico Hospital logo"/>
          <p:cNvPicPr preferRelativeResize="0"/>
          <p:nvPr/>
        </p:nvPicPr>
        <p:blipFill rotWithShape="1">
          <a:blip r:embed="rId3">
            <a:alphaModFix/>
          </a:blip>
          <a:srcRect/>
          <a:stretch/>
        </p:blipFill>
        <p:spPr>
          <a:xfrm>
            <a:off x="7954158" y="518269"/>
            <a:ext cx="1177736" cy="873804"/>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56"/>
          <p:cNvSpPr txBox="1">
            <a:spLocks noGrp="1"/>
          </p:cNvSpPr>
          <p:nvPr>
            <p:ph type="title"/>
          </p:nvPr>
        </p:nvSpPr>
        <p:spPr>
          <a:xfrm>
            <a:off x="484710" y="452718"/>
            <a:ext cx="7055380"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Steve Gleason Act</a:t>
            </a:r>
            <a:endParaRPr/>
          </a:p>
        </p:txBody>
      </p:sp>
      <p:sp>
        <p:nvSpPr>
          <p:cNvPr id="555" name="Google Shape;555;p56"/>
          <p:cNvSpPr txBox="1">
            <a:spLocks noGrp="1"/>
          </p:cNvSpPr>
          <p:nvPr>
            <p:ph type="body" idx="1"/>
          </p:nvPr>
        </p:nvSpPr>
        <p:spPr>
          <a:xfrm>
            <a:off x="827700" y="2052925"/>
            <a:ext cx="6711654" cy="4195481"/>
          </a:xfrm>
          <a:prstGeom prst="rect">
            <a:avLst/>
          </a:prstGeom>
          <a:noFill/>
          <a:ln>
            <a:noFill/>
          </a:ln>
        </p:spPr>
        <p:txBody>
          <a:bodyPr spcFirstLastPara="1" wrap="square" lIns="91425" tIns="45700" rIns="91425" bIns="45700" anchor="t" anchorCtr="0">
            <a:normAutofit/>
          </a:bodyPr>
          <a:lstStyle/>
          <a:p>
            <a:pPr marL="742962" lvl="1" indent="-285755" algn="l" rtl="0">
              <a:spcBef>
                <a:spcPts val="0"/>
              </a:spcBef>
              <a:spcAft>
                <a:spcPts val="0"/>
              </a:spcAft>
              <a:buSzPts val="1440"/>
              <a:buChar char="►"/>
            </a:pPr>
            <a:r>
              <a:rPr lang="en-US"/>
              <a:t>Allows access email, the internet and environmental controls on devices</a:t>
            </a:r>
            <a:endParaRPr/>
          </a:p>
          <a:p>
            <a:pPr marL="742962" lvl="1" indent="-194315" algn="l" rtl="0">
              <a:spcBef>
                <a:spcPts val="1000"/>
              </a:spcBef>
              <a:spcAft>
                <a:spcPts val="0"/>
              </a:spcAft>
              <a:buSzPts val="1440"/>
              <a:buNone/>
            </a:pPr>
            <a:endParaRPr/>
          </a:p>
          <a:p>
            <a:pPr marL="742962" lvl="1" indent="-285755" algn="l" rtl="0">
              <a:spcBef>
                <a:spcPts val="1000"/>
              </a:spcBef>
              <a:spcAft>
                <a:spcPts val="0"/>
              </a:spcAft>
              <a:buSzPts val="1440"/>
              <a:buChar char="►"/>
            </a:pPr>
            <a:r>
              <a:rPr lang="en-US"/>
              <a:t>SGDs can be used even if a person is admitted to a hospital, nursing facility, or hospice</a:t>
            </a:r>
            <a:endParaRPr/>
          </a:p>
          <a:p>
            <a:pPr marL="742962" lvl="1" indent="-194315" algn="l" rtl="0">
              <a:spcBef>
                <a:spcPts val="1000"/>
              </a:spcBef>
              <a:spcAft>
                <a:spcPts val="0"/>
              </a:spcAft>
              <a:buSzPts val="1440"/>
              <a:buNone/>
            </a:pPr>
            <a:endParaRPr/>
          </a:p>
          <a:p>
            <a:pPr marL="742962" lvl="1" indent="-285755" algn="l" rtl="0">
              <a:spcBef>
                <a:spcPts val="1000"/>
              </a:spcBef>
              <a:spcAft>
                <a:spcPts val="0"/>
              </a:spcAft>
              <a:buSzPts val="1440"/>
              <a:buChar char="►"/>
            </a:pPr>
            <a:r>
              <a:rPr lang="en-US"/>
              <a:t>This has now been made a permanent law</a:t>
            </a:r>
            <a:endParaRPr/>
          </a:p>
          <a:p>
            <a:pPr marL="342906" lvl="0" indent="-241306" algn="l" rtl="0">
              <a:spcBef>
                <a:spcPts val="1000"/>
              </a:spcBef>
              <a:spcAft>
                <a:spcPts val="0"/>
              </a:spcAft>
              <a:buSzPts val="1600"/>
              <a:buNone/>
            </a:pPr>
            <a:endParaRPr/>
          </a:p>
        </p:txBody>
      </p:sp>
      <p:pic>
        <p:nvPicPr>
          <p:cNvPr id="556" name="Google Shape;556;p56" descr="University of New Mexico Hospital logo"/>
          <p:cNvPicPr preferRelativeResize="0"/>
          <p:nvPr/>
        </p:nvPicPr>
        <p:blipFill rotWithShape="1">
          <a:blip r:embed="rId3">
            <a:alphaModFix/>
          </a:blip>
          <a:srcRect/>
          <a:stretch/>
        </p:blipFill>
        <p:spPr>
          <a:xfrm>
            <a:off x="7954158" y="518269"/>
            <a:ext cx="1177736" cy="873804"/>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g364da3fcedc_0_218"/>
          <p:cNvSpPr txBox="1">
            <a:spLocks noGrp="1"/>
          </p:cNvSpPr>
          <p:nvPr>
            <p:ph type="title"/>
          </p:nvPr>
        </p:nvSpPr>
        <p:spPr>
          <a:xfrm>
            <a:off x="1191600" y="3630298"/>
            <a:ext cx="6621000" cy="1424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2"/>
              </a:buClr>
              <a:buSzPts val="4000"/>
              <a:buFont typeface="Century Gothic"/>
              <a:buNone/>
            </a:pPr>
            <a:r>
              <a:rPr lang="en-US"/>
              <a:t>Occupational Therapy </a:t>
            </a:r>
            <a:endParaRPr/>
          </a:p>
          <a:p>
            <a:pPr marL="0" lvl="0" indent="0" algn="l" rtl="0">
              <a:spcBef>
                <a:spcPts val="0"/>
              </a:spcBef>
              <a:spcAft>
                <a:spcPts val="0"/>
              </a:spcAft>
              <a:buClr>
                <a:schemeClr val="lt2"/>
              </a:buClr>
              <a:buSzPts val="4000"/>
              <a:buFont typeface="Century Gothic"/>
              <a:buNone/>
            </a:pPr>
            <a:r>
              <a:rPr lang="en-US"/>
              <a:t>for pALS</a:t>
            </a:r>
            <a:endParaRPr/>
          </a:p>
          <a:p>
            <a:pPr marL="0" lvl="0" indent="0" algn="l" rtl="0">
              <a:spcBef>
                <a:spcPts val="0"/>
              </a:spcBef>
              <a:spcAft>
                <a:spcPts val="0"/>
              </a:spcAft>
              <a:buClr>
                <a:schemeClr val="lt2"/>
              </a:buClr>
              <a:buSzPts val="4000"/>
              <a:buFont typeface="Century Gothic"/>
              <a:buNone/>
            </a:pPr>
            <a:endParaRPr/>
          </a:p>
        </p:txBody>
      </p:sp>
      <p:pic>
        <p:nvPicPr>
          <p:cNvPr id="562" name="Google Shape;562;g364da3fcedc_0_218" descr="University of New Mexico Hospital logo"/>
          <p:cNvPicPr preferRelativeResize="0"/>
          <p:nvPr/>
        </p:nvPicPr>
        <p:blipFill rotWithShape="1">
          <a:blip r:embed="rId3">
            <a:alphaModFix/>
          </a:blip>
          <a:srcRect/>
          <a:stretch/>
        </p:blipFill>
        <p:spPr>
          <a:xfrm>
            <a:off x="7954158" y="518269"/>
            <a:ext cx="1177736" cy="873804"/>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g382ff056f41_2_75"/>
          <p:cNvSpPr txBox="1">
            <a:spLocks noGrp="1"/>
          </p:cNvSpPr>
          <p:nvPr>
            <p:ph type="title"/>
          </p:nvPr>
        </p:nvSpPr>
        <p:spPr>
          <a:xfrm>
            <a:off x="465285" y="452718"/>
            <a:ext cx="7055400" cy="1400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4400">
                <a:latin typeface="Calibri"/>
                <a:ea typeface="Calibri"/>
                <a:cs typeface="Calibri"/>
                <a:sym typeface="Calibri"/>
              </a:rPr>
              <a:t>Our Role at ALS Clinic</a:t>
            </a:r>
            <a:endParaRPr/>
          </a:p>
        </p:txBody>
      </p:sp>
      <p:sp>
        <p:nvSpPr>
          <p:cNvPr id="568" name="Google Shape;568;g382ff056f41_2_75"/>
          <p:cNvSpPr txBox="1">
            <a:spLocks noGrp="1"/>
          </p:cNvSpPr>
          <p:nvPr>
            <p:ph type="body" idx="1"/>
          </p:nvPr>
        </p:nvSpPr>
        <p:spPr>
          <a:xfrm>
            <a:off x="465275" y="2052925"/>
            <a:ext cx="7837200" cy="4455300"/>
          </a:xfrm>
          <a:prstGeom prst="rect">
            <a:avLst/>
          </a:prstGeom>
          <a:noFill/>
          <a:ln>
            <a:noFill/>
          </a:ln>
        </p:spPr>
        <p:txBody>
          <a:bodyPr spcFirstLastPara="1" wrap="square" lIns="91425" tIns="45700" rIns="91425" bIns="45700" anchor="t" anchorCtr="0">
            <a:normAutofit/>
          </a:bodyPr>
          <a:lstStyle/>
          <a:p>
            <a:pPr marL="228600" lvl="0" indent="-231140" algn="l" rtl="0">
              <a:lnSpc>
                <a:spcPct val="90000"/>
              </a:lnSpc>
              <a:spcBef>
                <a:spcPts val="0"/>
              </a:spcBef>
              <a:spcAft>
                <a:spcPts val="0"/>
              </a:spcAft>
              <a:buClr>
                <a:srgbClr val="4CB9C3"/>
              </a:buClr>
              <a:buSzPts val="2000"/>
              <a:buChar char="►"/>
            </a:pPr>
            <a:r>
              <a:rPr lang="en-US"/>
              <a:t>Basic activities of daily living (BADLs) / Instrumental activities of daily living (IADLs)</a:t>
            </a:r>
            <a:endParaRPr/>
          </a:p>
          <a:p>
            <a:pPr marL="228600" lvl="0" indent="-231140" algn="l" rtl="0">
              <a:lnSpc>
                <a:spcPct val="90000"/>
              </a:lnSpc>
              <a:spcBef>
                <a:spcPts val="1000"/>
              </a:spcBef>
              <a:spcAft>
                <a:spcPts val="0"/>
              </a:spcAft>
              <a:buClr>
                <a:srgbClr val="4CB9C3"/>
              </a:buClr>
              <a:buSzPts val="2000"/>
              <a:buChar char="►"/>
            </a:pPr>
            <a:r>
              <a:rPr lang="en-US"/>
              <a:t>Arm range of motion, strength, and coordination </a:t>
            </a:r>
            <a:endParaRPr/>
          </a:p>
          <a:p>
            <a:pPr marL="228600" lvl="0" indent="-231140" algn="l" rtl="0">
              <a:lnSpc>
                <a:spcPct val="90000"/>
              </a:lnSpc>
              <a:spcBef>
                <a:spcPts val="1000"/>
              </a:spcBef>
              <a:spcAft>
                <a:spcPts val="0"/>
              </a:spcAft>
              <a:buClr>
                <a:srgbClr val="4CB9C3"/>
              </a:buClr>
              <a:buSzPts val="2000"/>
              <a:buChar char="►"/>
            </a:pPr>
            <a:r>
              <a:rPr lang="en-US"/>
              <a:t>Neck/arm/hand positioning needs/bracing</a:t>
            </a:r>
            <a:endParaRPr/>
          </a:p>
          <a:p>
            <a:pPr marL="228600" lvl="0" indent="-231140" algn="l" rtl="0">
              <a:lnSpc>
                <a:spcPct val="90000"/>
              </a:lnSpc>
              <a:spcBef>
                <a:spcPts val="1000"/>
              </a:spcBef>
              <a:spcAft>
                <a:spcPts val="0"/>
              </a:spcAft>
              <a:buClr>
                <a:srgbClr val="4CB9C3"/>
              </a:buClr>
              <a:buSzPts val="2000"/>
              <a:buChar char="►"/>
            </a:pPr>
            <a:r>
              <a:rPr lang="en-US"/>
              <a:t>Driving screen</a:t>
            </a:r>
            <a:endParaRPr/>
          </a:p>
          <a:p>
            <a:pPr marL="228600" lvl="0" indent="-231140" algn="l" rtl="0">
              <a:lnSpc>
                <a:spcPct val="90000"/>
              </a:lnSpc>
              <a:spcBef>
                <a:spcPts val="1000"/>
              </a:spcBef>
              <a:spcAft>
                <a:spcPts val="0"/>
              </a:spcAft>
              <a:buClr>
                <a:srgbClr val="4CB9C3"/>
              </a:buClr>
              <a:buSzPts val="2000"/>
              <a:buChar char="►"/>
            </a:pPr>
            <a:r>
              <a:rPr lang="en-US"/>
              <a:t>Home accessibility </a:t>
            </a:r>
            <a:endParaRPr/>
          </a:p>
          <a:p>
            <a:pPr marL="228600" lvl="0" indent="-231140" algn="l" rtl="0">
              <a:lnSpc>
                <a:spcPct val="90000"/>
              </a:lnSpc>
              <a:spcBef>
                <a:spcPts val="1000"/>
              </a:spcBef>
              <a:spcAft>
                <a:spcPts val="0"/>
              </a:spcAft>
              <a:buClr>
                <a:srgbClr val="4CB9C3"/>
              </a:buClr>
              <a:buSzPts val="2000"/>
              <a:buChar char="►"/>
            </a:pPr>
            <a:r>
              <a:rPr lang="en-US"/>
              <a:t>Mobility/fall prevention</a:t>
            </a:r>
            <a:endParaRPr/>
          </a:p>
          <a:p>
            <a:pPr marL="228600" lvl="0" indent="-231140" algn="l" rtl="0">
              <a:lnSpc>
                <a:spcPct val="90000"/>
              </a:lnSpc>
              <a:spcBef>
                <a:spcPts val="1000"/>
              </a:spcBef>
              <a:spcAft>
                <a:spcPts val="0"/>
              </a:spcAft>
              <a:buClr>
                <a:srgbClr val="4CB9C3"/>
              </a:buClr>
              <a:buSzPts val="2000"/>
              <a:buChar char="►"/>
            </a:pPr>
            <a:r>
              <a:rPr lang="en-US"/>
              <a:t>Leisure</a:t>
            </a:r>
            <a:endParaRPr/>
          </a:p>
          <a:p>
            <a:pPr marL="228600" lvl="0" indent="-231140" algn="l" rtl="0">
              <a:lnSpc>
                <a:spcPct val="90000"/>
              </a:lnSpc>
              <a:spcBef>
                <a:spcPts val="1000"/>
              </a:spcBef>
              <a:spcAft>
                <a:spcPts val="0"/>
              </a:spcAft>
              <a:buClr>
                <a:srgbClr val="4CB9C3"/>
              </a:buClr>
              <a:buSzPts val="2000"/>
              <a:buChar char="►"/>
            </a:pPr>
            <a:r>
              <a:rPr lang="en-US"/>
              <a:t>Non-pharmacological pain management</a:t>
            </a:r>
            <a:endParaRPr/>
          </a:p>
          <a:p>
            <a:pPr marL="228600" lvl="0" indent="-10414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g379c979b282_0_20"/>
          <p:cNvSpPr txBox="1">
            <a:spLocks noGrp="1"/>
          </p:cNvSpPr>
          <p:nvPr>
            <p:ph type="title"/>
          </p:nvPr>
        </p:nvSpPr>
        <p:spPr>
          <a:xfrm>
            <a:off x="465285" y="452718"/>
            <a:ext cx="7055400" cy="1400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4400">
                <a:latin typeface="Calibri"/>
                <a:ea typeface="Calibri"/>
                <a:cs typeface="Calibri"/>
                <a:sym typeface="Calibri"/>
              </a:rPr>
              <a:t>Let’s narrow it down…</a:t>
            </a:r>
            <a:endParaRPr/>
          </a:p>
        </p:txBody>
      </p:sp>
      <p:sp>
        <p:nvSpPr>
          <p:cNvPr id="574" name="Google Shape;574;g379c979b282_0_20"/>
          <p:cNvSpPr txBox="1">
            <a:spLocks noGrp="1"/>
          </p:cNvSpPr>
          <p:nvPr>
            <p:ph type="body" idx="1"/>
          </p:nvPr>
        </p:nvSpPr>
        <p:spPr>
          <a:xfrm>
            <a:off x="465275" y="2052925"/>
            <a:ext cx="7837200" cy="4455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None/>
            </a:pPr>
            <a:r>
              <a:rPr lang="en-US"/>
              <a:t>Basic activities of daily living:</a:t>
            </a:r>
            <a:endParaRPr/>
          </a:p>
          <a:p>
            <a:pPr marL="342906" lvl="0" indent="0" algn="l" rtl="0">
              <a:lnSpc>
                <a:spcPct val="90000"/>
              </a:lnSpc>
              <a:spcBef>
                <a:spcPts val="1000"/>
              </a:spcBef>
              <a:spcAft>
                <a:spcPts val="0"/>
              </a:spcAft>
              <a:buNone/>
            </a:pPr>
            <a:endParaRPr/>
          </a:p>
          <a:p>
            <a:pPr marL="228600" lvl="0" indent="-195580" algn="l" rtl="0">
              <a:lnSpc>
                <a:spcPct val="90000"/>
              </a:lnSpc>
              <a:spcBef>
                <a:spcPts val="1000"/>
              </a:spcBef>
              <a:spcAft>
                <a:spcPts val="0"/>
              </a:spcAft>
              <a:buClr>
                <a:srgbClr val="4CB9C3"/>
              </a:buClr>
              <a:buSzPts val="1440"/>
              <a:buChar char="►"/>
            </a:pPr>
            <a:r>
              <a:rPr lang="en-US"/>
              <a:t>Feeding</a:t>
            </a:r>
            <a:endParaRPr/>
          </a:p>
          <a:p>
            <a:pPr marL="342906" lvl="0" indent="0" algn="l" rtl="0">
              <a:lnSpc>
                <a:spcPct val="90000"/>
              </a:lnSpc>
              <a:spcBef>
                <a:spcPts val="1000"/>
              </a:spcBef>
              <a:spcAft>
                <a:spcPts val="0"/>
              </a:spcAft>
              <a:buNone/>
            </a:pPr>
            <a:endParaRPr/>
          </a:p>
          <a:p>
            <a:pPr marL="228600" lvl="0" indent="-195580" algn="l" rtl="0">
              <a:lnSpc>
                <a:spcPct val="90000"/>
              </a:lnSpc>
              <a:spcBef>
                <a:spcPts val="1000"/>
              </a:spcBef>
              <a:spcAft>
                <a:spcPts val="0"/>
              </a:spcAft>
              <a:buClr>
                <a:srgbClr val="4CB9C3"/>
              </a:buClr>
              <a:buSzPts val="1440"/>
              <a:buChar char="►"/>
            </a:pPr>
            <a:r>
              <a:rPr lang="en-US"/>
              <a:t>Toileting </a:t>
            </a:r>
            <a:endParaRPr/>
          </a:p>
          <a:p>
            <a:pPr marL="342906" lvl="0" indent="0" algn="l" rtl="0">
              <a:lnSpc>
                <a:spcPct val="90000"/>
              </a:lnSpc>
              <a:spcBef>
                <a:spcPts val="1000"/>
              </a:spcBef>
              <a:spcAft>
                <a:spcPts val="0"/>
              </a:spcAft>
              <a:buNone/>
            </a:pPr>
            <a:endParaRPr/>
          </a:p>
          <a:p>
            <a:pPr marL="228600" lvl="0" indent="-195580" algn="l" rtl="0">
              <a:lnSpc>
                <a:spcPct val="90000"/>
              </a:lnSpc>
              <a:spcBef>
                <a:spcPts val="1000"/>
              </a:spcBef>
              <a:spcAft>
                <a:spcPts val="0"/>
              </a:spcAft>
              <a:buClr>
                <a:srgbClr val="4CB9C3"/>
              </a:buClr>
              <a:buSzPts val="1440"/>
              <a:buChar char="►"/>
            </a:pPr>
            <a:r>
              <a:rPr lang="en-US"/>
              <a:t>Bathing</a:t>
            </a:r>
            <a:endParaRPr/>
          </a:p>
          <a:p>
            <a:pPr marL="342906" lvl="0" indent="0" algn="l" rtl="0">
              <a:lnSpc>
                <a:spcPct val="90000"/>
              </a:lnSpc>
              <a:spcBef>
                <a:spcPts val="1000"/>
              </a:spcBef>
              <a:spcAft>
                <a:spcPts val="0"/>
              </a:spcAft>
              <a:buNone/>
            </a:pPr>
            <a:endParaRPr/>
          </a:p>
          <a:p>
            <a:pPr marL="228600" lvl="0" indent="-104140" algn="l" rtl="0">
              <a:lnSpc>
                <a:spcPct val="90000"/>
              </a:lnSpc>
              <a:spcBef>
                <a:spcPts val="1000"/>
              </a:spcBef>
              <a:spcAft>
                <a:spcPts val="0"/>
              </a:spcAft>
              <a:buClr>
                <a:schemeClr val="dk1"/>
              </a:buClr>
              <a:buSzPts val="2800"/>
              <a:buNone/>
            </a:pPr>
            <a:endParaRPr/>
          </a:p>
        </p:txBody>
      </p:sp>
      <p:pic>
        <p:nvPicPr>
          <p:cNvPr id="575" name="Google Shape;575;g379c979b282_0_20" descr="Picture of a magnifying glass"/>
          <p:cNvPicPr preferRelativeResize="0"/>
          <p:nvPr/>
        </p:nvPicPr>
        <p:blipFill>
          <a:blip r:embed="rId3">
            <a:alphaModFix/>
          </a:blip>
          <a:stretch>
            <a:fillRect/>
          </a:stretch>
        </p:blipFill>
        <p:spPr>
          <a:xfrm>
            <a:off x="5027557" y="2643107"/>
            <a:ext cx="3274925" cy="327492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g379c979b282_0_26"/>
          <p:cNvSpPr txBox="1">
            <a:spLocks noGrp="1"/>
          </p:cNvSpPr>
          <p:nvPr>
            <p:ph type="title"/>
          </p:nvPr>
        </p:nvSpPr>
        <p:spPr>
          <a:xfrm>
            <a:off x="484710" y="452718"/>
            <a:ext cx="7055400" cy="1400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Feeding – Low Tech</a:t>
            </a:r>
            <a:endParaRPr/>
          </a:p>
        </p:txBody>
      </p:sp>
      <p:pic>
        <p:nvPicPr>
          <p:cNvPr id="583" name="Google Shape;583;g379c979b282_0_26" descr="built up handle on eating utensil"/>
          <p:cNvPicPr preferRelativeResize="0"/>
          <p:nvPr/>
        </p:nvPicPr>
        <p:blipFill>
          <a:blip r:embed="rId3">
            <a:alphaModFix/>
          </a:blip>
          <a:stretch>
            <a:fillRect/>
          </a:stretch>
        </p:blipFill>
        <p:spPr>
          <a:xfrm>
            <a:off x="699024" y="1838887"/>
            <a:ext cx="3180225" cy="3180225"/>
          </a:xfrm>
          <a:prstGeom prst="rect">
            <a:avLst/>
          </a:prstGeom>
          <a:noFill/>
          <a:ln>
            <a:noFill/>
          </a:ln>
        </p:spPr>
      </p:pic>
      <p:sp>
        <p:nvSpPr>
          <p:cNvPr id="584" name="Google Shape;584;g379c979b282_0_26"/>
          <p:cNvSpPr txBox="1"/>
          <p:nvPr/>
        </p:nvSpPr>
        <p:spPr>
          <a:xfrm>
            <a:off x="832938" y="5251025"/>
            <a:ext cx="29124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a:solidFill>
                  <a:schemeClr val="lt1"/>
                </a:solidFill>
                <a:latin typeface="Century Gothic"/>
                <a:ea typeface="Century Gothic"/>
                <a:cs typeface="Century Gothic"/>
                <a:sym typeface="Century Gothic"/>
              </a:rPr>
              <a:t>Built-up handles</a:t>
            </a:r>
            <a:endParaRPr sz="2000">
              <a:solidFill>
                <a:schemeClr val="lt1"/>
              </a:solidFill>
              <a:latin typeface="Century Gothic"/>
              <a:ea typeface="Century Gothic"/>
              <a:cs typeface="Century Gothic"/>
              <a:sym typeface="Century Gothic"/>
            </a:endParaRPr>
          </a:p>
        </p:txBody>
      </p:sp>
      <p:sp>
        <p:nvSpPr>
          <p:cNvPr id="582" name="Google Shape;582;g379c979b282_0_26" descr="Universal Cuff"/>
          <p:cNvSpPr/>
          <p:nvPr/>
        </p:nvSpPr>
        <p:spPr>
          <a:xfrm>
            <a:off x="6541744" y="2273856"/>
            <a:ext cx="24453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p>
        </p:txBody>
      </p:sp>
      <p:sp>
        <p:nvSpPr>
          <p:cNvPr id="585" name="Google Shape;585;g379c979b282_0_26"/>
          <p:cNvSpPr txBox="1"/>
          <p:nvPr/>
        </p:nvSpPr>
        <p:spPr>
          <a:xfrm>
            <a:off x="5921663" y="2067675"/>
            <a:ext cx="18453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solidFill>
                  <a:schemeClr val="lt1"/>
                </a:solidFill>
                <a:latin typeface="Century Gothic"/>
                <a:ea typeface="Century Gothic"/>
                <a:cs typeface="Century Gothic"/>
                <a:sym typeface="Century Gothic"/>
              </a:rPr>
              <a:t>Universal cuff</a:t>
            </a:r>
            <a:endParaRPr sz="2000">
              <a:solidFill>
                <a:schemeClr val="lt1"/>
              </a:solidFill>
              <a:latin typeface="Century Gothic"/>
              <a:ea typeface="Century Gothic"/>
              <a:cs typeface="Century Gothic"/>
              <a:sym typeface="Century Gothic"/>
            </a:endParaRPr>
          </a:p>
        </p:txBody>
      </p:sp>
      <p:sp>
        <p:nvSpPr>
          <p:cNvPr id="586" name="Google Shape;586;g379c979b282_0_26">
            <a:extLst>
              <a:ext uri="{C183D7F6-B498-43B3-948B-1728B52AA6E4}">
                <adec:decorative xmlns:adec="http://schemas.microsoft.com/office/drawing/2017/decorative" val="1"/>
              </a:ext>
            </a:extLst>
          </p:cNvPr>
          <p:cNvSpPr/>
          <p:nvPr/>
        </p:nvSpPr>
        <p:spPr>
          <a:xfrm>
            <a:off x="4558500" y="1778500"/>
            <a:ext cx="27000" cy="4363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pic>
        <p:nvPicPr>
          <p:cNvPr id="587" name="Google Shape;587;g379c979b282_0_26">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5206025" y="2774825"/>
            <a:ext cx="3276600" cy="32766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g38857d1af27_0_4"/>
          <p:cNvSpPr txBox="1">
            <a:spLocks noGrp="1"/>
          </p:cNvSpPr>
          <p:nvPr>
            <p:ph type="title"/>
          </p:nvPr>
        </p:nvSpPr>
        <p:spPr>
          <a:xfrm>
            <a:off x="484710" y="452718"/>
            <a:ext cx="7055400" cy="1400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Feeding – Low Tech</a:t>
            </a:r>
            <a:endParaRPr/>
          </a:p>
        </p:txBody>
      </p:sp>
      <p:sp>
        <p:nvSpPr>
          <p:cNvPr id="594" name="Google Shape;594;g38857d1af27_0_4">
            <a:extLst>
              <a:ext uri="{C183D7F6-B498-43B3-948B-1728B52AA6E4}">
                <adec:decorative xmlns:adec="http://schemas.microsoft.com/office/drawing/2017/decorative" val="1"/>
              </a:ext>
            </a:extLst>
          </p:cNvPr>
          <p:cNvSpPr/>
          <p:nvPr/>
        </p:nvSpPr>
        <p:spPr>
          <a:xfrm>
            <a:off x="6541744" y="2273856"/>
            <a:ext cx="24453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p>
        </p:txBody>
      </p:sp>
      <p:pic>
        <p:nvPicPr>
          <p:cNvPr id="598" name="Google Shape;598;g38857d1af27_0_4" descr="Plate Guard"/>
          <p:cNvPicPr preferRelativeResize="0"/>
          <p:nvPr/>
        </p:nvPicPr>
        <p:blipFill>
          <a:blip r:embed="rId3">
            <a:alphaModFix/>
          </a:blip>
          <a:stretch>
            <a:fillRect/>
          </a:stretch>
        </p:blipFill>
        <p:spPr>
          <a:xfrm>
            <a:off x="402925" y="2009537"/>
            <a:ext cx="3903099" cy="2838926"/>
          </a:xfrm>
          <a:prstGeom prst="rect">
            <a:avLst/>
          </a:prstGeom>
          <a:noFill/>
          <a:ln>
            <a:noFill/>
          </a:ln>
        </p:spPr>
      </p:pic>
      <p:sp>
        <p:nvSpPr>
          <p:cNvPr id="595" name="Google Shape;595;g38857d1af27_0_4"/>
          <p:cNvSpPr txBox="1"/>
          <p:nvPr/>
        </p:nvSpPr>
        <p:spPr>
          <a:xfrm>
            <a:off x="817263" y="5004875"/>
            <a:ext cx="29124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a:solidFill>
                  <a:schemeClr val="lt1"/>
                </a:solidFill>
                <a:latin typeface="Century Gothic"/>
                <a:ea typeface="Century Gothic"/>
                <a:cs typeface="Century Gothic"/>
                <a:sym typeface="Century Gothic"/>
              </a:rPr>
              <a:t>Plate guard</a:t>
            </a:r>
            <a:endParaRPr sz="2000">
              <a:solidFill>
                <a:schemeClr val="lt1"/>
              </a:solidFill>
              <a:latin typeface="Century Gothic"/>
              <a:ea typeface="Century Gothic"/>
              <a:cs typeface="Century Gothic"/>
              <a:sym typeface="Century Gothic"/>
            </a:endParaRPr>
          </a:p>
        </p:txBody>
      </p:sp>
      <p:sp>
        <p:nvSpPr>
          <p:cNvPr id="596" name="Google Shape;596;g38857d1af27_0_4"/>
          <p:cNvSpPr txBox="1"/>
          <p:nvPr/>
        </p:nvSpPr>
        <p:spPr>
          <a:xfrm>
            <a:off x="5489925" y="2067675"/>
            <a:ext cx="2599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solidFill>
                  <a:schemeClr val="lt1"/>
                </a:solidFill>
                <a:latin typeface="Century Gothic"/>
                <a:ea typeface="Century Gothic"/>
                <a:cs typeface="Century Gothic"/>
                <a:sym typeface="Century Gothic"/>
              </a:rPr>
              <a:t>Easy-scoop plate</a:t>
            </a:r>
            <a:endParaRPr sz="2000">
              <a:solidFill>
                <a:schemeClr val="lt1"/>
              </a:solidFill>
              <a:latin typeface="Century Gothic"/>
              <a:ea typeface="Century Gothic"/>
              <a:cs typeface="Century Gothic"/>
              <a:sym typeface="Century Gothic"/>
            </a:endParaRPr>
          </a:p>
        </p:txBody>
      </p:sp>
      <p:sp>
        <p:nvSpPr>
          <p:cNvPr id="597" name="Google Shape;597;g38857d1af27_0_4">
            <a:extLst>
              <a:ext uri="{C183D7F6-B498-43B3-948B-1728B52AA6E4}">
                <adec:decorative xmlns:adec="http://schemas.microsoft.com/office/drawing/2017/decorative" val="1"/>
              </a:ext>
            </a:extLst>
          </p:cNvPr>
          <p:cNvSpPr/>
          <p:nvPr/>
        </p:nvSpPr>
        <p:spPr>
          <a:xfrm>
            <a:off x="4558500" y="1778500"/>
            <a:ext cx="27000" cy="4363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pic>
        <p:nvPicPr>
          <p:cNvPr id="599" name="Google Shape;599;g38857d1af27_0_4" descr="Easy scoop plate"/>
          <p:cNvPicPr preferRelativeResize="0"/>
          <p:nvPr/>
        </p:nvPicPr>
        <p:blipFill rotWithShape="1">
          <a:blip r:embed="rId4">
            <a:alphaModFix/>
          </a:blip>
          <a:srcRect b="18765"/>
          <a:stretch/>
        </p:blipFill>
        <p:spPr>
          <a:xfrm>
            <a:off x="4837975" y="2774825"/>
            <a:ext cx="3903101" cy="2938074"/>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g37bd6481528_0_37"/>
          <p:cNvSpPr txBox="1">
            <a:spLocks noGrp="1"/>
          </p:cNvSpPr>
          <p:nvPr>
            <p:ph type="title"/>
          </p:nvPr>
        </p:nvSpPr>
        <p:spPr>
          <a:xfrm>
            <a:off x="484710" y="452718"/>
            <a:ext cx="7055400" cy="1400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Feeding – Low Tech</a:t>
            </a:r>
            <a:endParaRPr/>
          </a:p>
        </p:txBody>
      </p:sp>
      <p:sp>
        <p:nvSpPr>
          <p:cNvPr id="606" name="Google Shape;606;g37bd6481528_0_37">
            <a:extLst>
              <a:ext uri="{C183D7F6-B498-43B3-948B-1728B52AA6E4}">
                <adec:decorative xmlns:adec="http://schemas.microsoft.com/office/drawing/2017/decorative" val="1"/>
              </a:ext>
            </a:extLst>
          </p:cNvPr>
          <p:cNvSpPr/>
          <p:nvPr/>
        </p:nvSpPr>
        <p:spPr>
          <a:xfrm>
            <a:off x="6541744" y="2273856"/>
            <a:ext cx="24453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p>
        </p:txBody>
      </p:sp>
      <p:sp>
        <p:nvSpPr>
          <p:cNvPr id="607" name="Google Shape;607;g37bd6481528_0_37"/>
          <p:cNvSpPr txBox="1"/>
          <p:nvPr/>
        </p:nvSpPr>
        <p:spPr>
          <a:xfrm>
            <a:off x="763074" y="5451600"/>
            <a:ext cx="44637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a:solidFill>
                  <a:schemeClr val="lt1"/>
                </a:solidFill>
                <a:latin typeface="Century Gothic"/>
                <a:ea typeface="Century Gothic"/>
                <a:cs typeface="Century Gothic"/>
                <a:sym typeface="Century Gothic"/>
              </a:rPr>
              <a:t>Built-up surface</a:t>
            </a:r>
            <a:endParaRPr sz="2000">
              <a:solidFill>
                <a:schemeClr val="lt1"/>
              </a:solidFill>
              <a:latin typeface="Century Gothic"/>
              <a:ea typeface="Century Gothic"/>
              <a:cs typeface="Century Gothic"/>
              <a:sym typeface="Century Gothic"/>
            </a:endParaRPr>
          </a:p>
        </p:txBody>
      </p:sp>
      <p:pic>
        <p:nvPicPr>
          <p:cNvPr id="608" name="Google Shape;608;g37bd6481528_0_37" descr="Built-up surface tray."/>
          <p:cNvPicPr preferRelativeResize="0"/>
          <p:nvPr/>
        </p:nvPicPr>
        <p:blipFill rotWithShape="1">
          <a:blip r:embed="rId3">
            <a:alphaModFix/>
          </a:blip>
          <a:srcRect b="9181"/>
          <a:stretch/>
        </p:blipFill>
        <p:spPr>
          <a:xfrm>
            <a:off x="763050" y="1853125"/>
            <a:ext cx="3549225" cy="3176074"/>
          </a:xfrm>
          <a:prstGeom prst="rect">
            <a:avLst/>
          </a:prstGeom>
          <a:noFill/>
          <a:ln>
            <a:noFill/>
          </a:ln>
        </p:spPr>
      </p:pic>
      <p:pic>
        <p:nvPicPr>
          <p:cNvPr id="609" name="Google Shape;609;g37bd6481528_0_37" descr="Hospital side table"/>
          <p:cNvPicPr preferRelativeResize="0"/>
          <p:nvPr/>
        </p:nvPicPr>
        <p:blipFill>
          <a:blip r:embed="rId4">
            <a:alphaModFix/>
          </a:blip>
          <a:stretch>
            <a:fillRect/>
          </a:stretch>
        </p:blipFill>
        <p:spPr>
          <a:xfrm>
            <a:off x="5226788" y="1853131"/>
            <a:ext cx="3044563" cy="3764918"/>
          </a:xfrm>
          <a:prstGeom prst="rect">
            <a:avLst/>
          </a:prstGeom>
          <a:noFill/>
          <a:ln>
            <a:noFill/>
          </a:ln>
        </p:spPr>
      </p:pic>
      <p:sp>
        <p:nvSpPr>
          <p:cNvPr id="610" name="Google Shape;610;g37bd6481528_0_37">
            <a:extLst>
              <a:ext uri="{C183D7F6-B498-43B3-948B-1728B52AA6E4}">
                <adec:decorative xmlns:adec="http://schemas.microsoft.com/office/drawing/2017/decorative" val="1"/>
              </a:ext>
            </a:extLst>
          </p:cNvPr>
          <p:cNvSpPr/>
          <p:nvPr/>
        </p:nvSpPr>
        <p:spPr>
          <a:xfrm>
            <a:off x="4756038" y="1853125"/>
            <a:ext cx="27000" cy="4363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9"/>
          <p:cNvSpPr txBox="1">
            <a:spLocks noGrp="1"/>
          </p:cNvSpPr>
          <p:nvPr>
            <p:ph type="title"/>
          </p:nvPr>
        </p:nvSpPr>
        <p:spPr>
          <a:xfrm>
            <a:off x="484700" y="452722"/>
            <a:ext cx="7055400" cy="8739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lt2"/>
              </a:buClr>
              <a:buSzPts val="4200"/>
              <a:buFont typeface="Century Gothic"/>
              <a:buNone/>
            </a:pPr>
            <a:r>
              <a:rPr lang="en-US"/>
              <a:t>ALS Stats</a:t>
            </a:r>
            <a:endParaRPr/>
          </a:p>
        </p:txBody>
      </p:sp>
      <p:sp>
        <p:nvSpPr>
          <p:cNvPr id="188" name="Google Shape;188;p29"/>
          <p:cNvSpPr txBox="1">
            <a:spLocks noGrp="1"/>
          </p:cNvSpPr>
          <p:nvPr>
            <p:ph type="body" idx="1"/>
          </p:nvPr>
        </p:nvSpPr>
        <p:spPr>
          <a:xfrm>
            <a:off x="739775" y="1465198"/>
            <a:ext cx="7662900" cy="4904100"/>
          </a:xfrm>
          <a:prstGeom prst="rect">
            <a:avLst/>
          </a:prstGeom>
          <a:noFill/>
          <a:ln>
            <a:noFill/>
          </a:ln>
        </p:spPr>
        <p:txBody>
          <a:bodyPr spcFirstLastPara="1" wrap="square" lIns="91425" tIns="45700" rIns="91425" bIns="45700" anchor="t" anchorCtr="0">
            <a:normAutofit/>
          </a:bodyPr>
          <a:lstStyle/>
          <a:p>
            <a:pPr marL="342906" lvl="0" indent="-350526" algn="l" rtl="0">
              <a:spcBef>
                <a:spcPts val="0"/>
              </a:spcBef>
              <a:spcAft>
                <a:spcPts val="0"/>
              </a:spcAft>
              <a:buSzPts val="1600"/>
              <a:buChar char="►"/>
            </a:pPr>
            <a:r>
              <a:rPr lang="en-US"/>
              <a:t>Neurodegenerative disease that affects both Upper and Lower Motor Neurons</a:t>
            </a:r>
            <a:endParaRPr/>
          </a:p>
          <a:p>
            <a:pPr marL="342906" lvl="0" indent="-350526" algn="l" rtl="0">
              <a:spcBef>
                <a:spcPts val="1000"/>
              </a:spcBef>
              <a:spcAft>
                <a:spcPts val="0"/>
              </a:spcAft>
              <a:buSzPts val="1600"/>
              <a:buChar char="►"/>
            </a:pPr>
            <a:r>
              <a:rPr lang="en-US"/>
              <a:t>Typical life expectancy: </a:t>
            </a:r>
            <a:endParaRPr/>
          </a:p>
          <a:p>
            <a:pPr marL="742962" lvl="1" indent="-292613" algn="l" rtl="0">
              <a:spcBef>
                <a:spcPts val="1000"/>
              </a:spcBef>
              <a:spcAft>
                <a:spcPts val="0"/>
              </a:spcAft>
              <a:buSzPts val="1440"/>
              <a:buChar char="►"/>
            </a:pPr>
            <a:r>
              <a:rPr lang="en-US"/>
              <a:t>3-5 years</a:t>
            </a:r>
            <a:endParaRPr/>
          </a:p>
          <a:p>
            <a:pPr marL="742962" lvl="1" indent="-292613" algn="l" rtl="0">
              <a:spcBef>
                <a:spcPts val="1000"/>
              </a:spcBef>
              <a:spcAft>
                <a:spcPts val="0"/>
              </a:spcAft>
              <a:buSzPts val="1440"/>
              <a:buChar char="►"/>
            </a:pPr>
            <a:r>
              <a:rPr lang="en-US"/>
              <a:t>Few individuals live up to 10-20 years</a:t>
            </a:r>
            <a:endParaRPr/>
          </a:p>
          <a:p>
            <a:pPr marL="342906" lvl="0" indent="-350526" algn="l" rtl="0">
              <a:spcBef>
                <a:spcPts val="1000"/>
              </a:spcBef>
              <a:spcAft>
                <a:spcPts val="0"/>
              </a:spcAft>
              <a:buSzPts val="1600"/>
              <a:buChar char="►"/>
            </a:pPr>
            <a:r>
              <a:rPr lang="en-US"/>
              <a:t>Two primary types: </a:t>
            </a:r>
            <a:endParaRPr/>
          </a:p>
          <a:p>
            <a:pPr marL="742962" lvl="1" indent="-292613" algn="l" rtl="0">
              <a:spcBef>
                <a:spcPts val="1000"/>
              </a:spcBef>
              <a:spcAft>
                <a:spcPts val="0"/>
              </a:spcAft>
              <a:buSzPts val="1440"/>
              <a:buChar char="►"/>
            </a:pPr>
            <a:r>
              <a:rPr lang="en-US"/>
              <a:t>Bulbar onset</a:t>
            </a:r>
            <a:endParaRPr/>
          </a:p>
          <a:p>
            <a:pPr marL="742962" lvl="1" indent="-292613" algn="l" rtl="0">
              <a:spcBef>
                <a:spcPts val="1000"/>
              </a:spcBef>
              <a:spcAft>
                <a:spcPts val="0"/>
              </a:spcAft>
              <a:buSzPts val="1440"/>
              <a:buChar char="►"/>
            </a:pPr>
            <a:r>
              <a:rPr lang="en-US"/>
              <a:t>Limb onset</a:t>
            </a:r>
            <a:endParaRPr/>
          </a:p>
          <a:p>
            <a:pPr marL="742962" lvl="1" indent="-292613" algn="l" rtl="0">
              <a:spcBef>
                <a:spcPts val="1000"/>
              </a:spcBef>
              <a:spcAft>
                <a:spcPts val="0"/>
              </a:spcAft>
              <a:buSzPts val="1440"/>
              <a:buChar char="►"/>
            </a:pPr>
            <a:r>
              <a:rPr lang="en-US"/>
              <a:t>Note: Respiratory onset can occur, but is more rare</a:t>
            </a:r>
            <a:endParaRPr/>
          </a:p>
          <a:p>
            <a:pPr marL="342906" lvl="0" indent="-350526" algn="l" rtl="0">
              <a:spcBef>
                <a:spcPts val="1000"/>
              </a:spcBef>
              <a:spcAft>
                <a:spcPts val="0"/>
              </a:spcAft>
              <a:buSzPts val="1600"/>
              <a:buChar char="►"/>
            </a:pPr>
            <a:r>
              <a:rPr lang="en-US"/>
              <a:t>Primarily Sporadic; 5-10% of cases are hereditary</a:t>
            </a:r>
            <a:endParaRPr/>
          </a:p>
          <a:p>
            <a:pPr marL="342906" lvl="0" indent="-350526" algn="l" rtl="0">
              <a:spcBef>
                <a:spcPts val="1000"/>
              </a:spcBef>
              <a:spcAft>
                <a:spcPts val="0"/>
              </a:spcAft>
              <a:buSzPts val="1600"/>
              <a:buChar char="►"/>
            </a:pPr>
            <a:r>
              <a:rPr lang="en-US"/>
              <a:t>May present with cognitive and/or behavior change</a:t>
            </a:r>
            <a:endParaRPr/>
          </a:p>
          <a:p>
            <a:pPr marL="342906" lvl="0" indent="-350526" algn="l" rtl="0">
              <a:spcBef>
                <a:spcPts val="1000"/>
              </a:spcBef>
              <a:spcAft>
                <a:spcPts val="0"/>
              </a:spcAft>
              <a:buSzPts val="1600"/>
              <a:buChar char="►"/>
            </a:pPr>
            <a:r>
              <a:rPr lang="en-US"/>
              <a:t>May present with pseudobulbar affect</a:t>
            </a:r>
            <a:endParaRPr/>
          </a:p>
        </p:txBody>
      </p:sp>
      <p:pic>
        <p:nvPicPr>
          <p:cNvPr id="189" name="Google Shape;189;p29" descr="University of New Mexico Hospital logo"/>
          <p:cNvPicPr preferRelativeResize="0"/>
          <p:nvPr/>
        </p:nvPicPr>
        <p:blipFill rotWithShape="1">
          <a:blip r:embed="rId3">
            <a:alphaModFix/>
          </a:blip>
          <a:srcRect/>
          <a:stretch/>
        </p:blipFill>
        <p:spPr>
          <a:xfrm>
            <a:off x="7954158" y="518269"/>
            <a:ext cx="1177736" cy="873804"/>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g379c979b282_0_51"/>
          <p:cNvSpPr txBox="1">
            <a:spLocks noGrp="1"/>
          </p:cNvSpPr>
          <p:nvPr>
            <p:ph type="title"/>
          </p:nvPr>
        </p:nvSpPr>
        <p:spPr>
          <a:xfrm>
            <a:off x="484710" y="452718"/>
            <a:ext cx="7055400" cy="1400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Feeding – Low Tech</a:t>
            </a:r>
            <a:endParaRPr/>
          </a:p>
        </p:txBody>
      </p:sp>
      <p:sp>
        <p:nvSpPr>
          <p:cNvPr id="617" name="Google Shape;617;g379c979b282_0_51">
            <a:extLst>
              <a:ext uri="{C183D7F6-B498-43B3-948B-1728B52AA6E4}">
                <adec:decorative xmlns:adec="http://schemas.microsoft.com/office/drawing/2017/decorative" val="1"/>
              </a:ext>
            </a:extLst>
          </p:cNvPr>
          <p:cNvSpPr/>
          <p:nvPr/>
        </p:nvSpPr>
        <p:spPr>
          <a:xfrm>
            <a:off x="6541744" y="2273856"/>
            <a:ext cx="24453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p>
        </p:txBody>
      </p:sp>
      <p:sp>
        <p:nvSpPr>
          <p:cNvPr id="618" name="Google Shape;618;g379c979b282_0_51"/>
          <p:cNvSpPr txBox="1"/>
          <p:nvPr/>
        </p:nvSpPr>
        <p:spPr>
          <a:xfrm>
            <a:off x="3109175" y="2170425"/>
            <a:ext cx="26565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a:solidFill>
                  <a:schemeClr val="lt1"/>
                </a:solidFill>
                <a:latin typeface="Century Gothic"/>
                <a:ea typeface="Century Gothic"/>
                <a:cs typeface="Century Gothic"/>
                <a:sym typeface="Century Gothic"/>
              </a:rPr>
              <a:t>Adaptive </a:t>
            </a:r>
            <a:endParaRPr sz="2000">
              <a:solidFill>
                <a:schemeClr val="lt1"/>
              </a:solidFill>
              <a:latin typeface="Century Gothic"/>
              <a:ea typeface="Century Gothic"/>
              <a:cs typeface="Century Gothic"/>
              <a:sym typeface="Century Gothic"/>
            </a:endParaRPr>
          </a:p>
          <a:p>
            <a:pPr marL="0" lvl="0" indent="0" algn="ctr" rtl="0">
              <a:spcBef>
                <a:spcPts val="0"/>
              </a:spcBef>
              <a:spcAft>
                <a:spcPts val="0"/>
              </a:spcAft>
              <a:buNone/>
            </a:pPr>
            <a:r>
              <a:rPr lang="en-US" sz="2000">
                <a:solidFill>
                  <a:schemeClr val="lt1"/>
                </a:solidFill>
                <a:latin typeface="Century Gothic"/>
                <a:ea typeface="Century Gothic"/>
                <a:cs typeface="Century Gothic"/>
                <a:sym typeface="Century Gothic"/>
              </a:rPr>
              <a:t>handles</a:t>
            </a:r>
            <a:endParaRPr sz="2000">
              <a:solidFill>
                <a:schemeClr val="lt1"/>
              </a:solidFill>
              <a:latin typeface="Century Gothic"/>
              <a:ea typeface="Century Gothic"/>
              <a:cs typeface="Century Gothic"/>
              <a:sym typeface="Century Gothic"/>
            </a:endParaRPr>
          </a:p>
        </p:txBody>
      </p:sp>
      <p:pic>
        <p:nvPicPr>
          <p:cNvPr id="620" name="Google Shape;620;g379c979b282_0_51" descr="silicone grip on water bottle"/>
          <p:cNvPicPr preferRelativeResize="0"/>
          <p:nvPr/>
        </p:nvPicPr>
        <p:blipFill>
          <a:blip r:embed="rId3">
            <a:alphaModFix/>
          </a:blip>
          <a:stretch>
            <a:fillRect/>
          </a:stretch>
        </p:blipFill>
        <p:spPr>
          <a:xfrm>
            <a:off x="484700" y="2145163"/>
            <a:ext cx="2567725" cy="2567675"/>
          </a:xfrm>
          <a:prstGeom prst="rect">
            <a:avLst/>
          </a:prstGeom>
          <a:noFill/>
          <a:ln>
            <a:noFill/>
          </a:ln>
        </p:spPr>
      </p:pic>
      <p:pic>
        <p:nvPicPr>
          <p:cNvPr id="621" name="Google Shape;621;g379c979b282_0_51" descr="attachable handle to glass cup"/>
          <p:cNvPicPr preferRelativeResize="0"/>
          <p:nvPr/>
        </p:nvPicPr>
        <p:blipFill>
          <a:blip r:embed="rId4">
            <a:alphaModFix/>
          </a:blip>
          <a:stretch>
            <a:fillRect/>
          </a:stretch>
        </p:blipFill>
        <p:spPr>
          <a:xfrm>
            <a:off x="3204825" y="3143075"/>
            <a:ext cx="2465200" cy="2914522"/>
          </a:xfrm>
          <a:prstGeom prst="rect">
            <a:avLst/>
          </a:prstGeom>
          <a:noFill/>
          <a:ln>
            <a:noFill/>
          </a:ln>
        </p:spPr>
      </p:pic>
      <p:pic>
        <p:nvPicPr>
          <p:cNvPr id="619" name="Google Shape;619;g379c979b282_0_51" descr="Two handled cup"/>
          <p:cNvPicPr preferRelativeResize="0"/>
          <p:nvPr/>
        </p:nvPicPr>
        <p:blipFill>
          <a:blip r:embed="rId5">
            <a:alphaModFix/>
          </a:blip>
          <a:stretch>
            <a:fillRect/>
          </a:stretch>
        </p:blipFill>
        <p:spPr>
          <a:xfrm>
            <a:off x="5822425" y="2145162"/>
            <a:ext cx="2567725" cy="2567679"/>
          </a:xfrm>
          <a:prstGeom prst="rect">
            <a:avLst/>
          </a:prstGeom>
          <a:noFill/>
          <a:ln>
            <a:noFill/>
          </a:ln>
        </p:spPr>
      </p:pic>
      <p:sp>
        <p:nvSpPr>
          <p:cNvPr id="622" name="Google Shape;622;g379c979b282_0_51">
            <a:extLst>
              <a:ext uri="{C183D7F6-B498-43B3-948B-1728B52AA6E4}">
                <adec:decorative xmlns:adec="http://schemas.microsoft.com/office/drawing/2017/decorative" val="1"/>
              </a:ext>
            </a:extLst>
          </p:cNvPr>
          <p:cNvSpPr/>
          <p:nvPr/>
        </p:nvSpPr>
        <p:spPr>
          <a:xfrm>
            <a:off x="3115125" y="1853125"/>
            <a:ext cx="27000" cy="4363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623" name="Google Shape;623;g379c979b282_0_51">
            <a:extLst>
              <a:ext uri="{C183D7F6-B498-43B3-948B-1728B52AA6E4}">
                <adec:decorative xmlns:adec="http://schemas.microsoft.com/office/drawing/2017/decorative" val="1"/>
              </a:ext>
            </a:extLst>
          </p:cNvPr>
          <p:cNvSpPr/>
          <p:nvPr/>
        </p:nvSpPr>
        <p:spPr>
          <a:xfrm>
            <a:off x="5732725" y="1909125"/>
            <a:ext cx="27000" cy="4363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g37bd6481528_0_53"/>
          <p:cNvSpPr txBox="1">
            <a:spLocks noGrp="1"/>
          </p:cNvSpPr>
          <p:nvPr>
            <p:ph type="title"/>
          </p:nvPr>
        </p:nvSpPr>
        <p:spPr>
          <a:xfrm>
            <a:off x="484710" y="452718"/>
            <a:ext cx="7055400" cy="1400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Feeding – Low Tech</a:t>
            </a:r>
            <a:endParaRPr/>
          </a:p>
        </p:txBody>
      </p:sp>
      <p:sp>
        <p:nvSpPr>
          <p:cNvPr id="630" name="Google Shape;630;g37bd6481528_0_53">
            <a:extLst>
              <a:ext uri="{C183D7F6-B498-43B3-948B-1728B52AA6E4}">
                <adec:decorative xmlns:adec="http://schemas.microsoft.com/office/drawing/2017/decorative" val="1"/>
              </a:ext>
            </a:extLst>
          </p:cNvPr>
          <p:cNvSpPr/>
          <p:nvPr/>
        </p:nvSpPr>
        <p:spPr>
          <a:xfrm>
            <a:off x="6541744" y="2273856"/>
            <a:ext cx="24453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p>
        </p:txBody>
      </p:sp>
      <p:pic>
        <p:nvPicPr>
          <p:cNvPr id="631" name="Google Shape;631;g37bd6481528_0_53" descr="Long straw"/>
          <p:cNvPicPr preferRelativeResize="0"/>
          <p:nvPr/>
        </p:nvPicPr>
        <p:blipFill>
          <a:blip r:embed="rId3">
            <a:alphaModFix/>
          </a:blip>
          <a:stretch>
            <a:fillRect/>
          </a:stretch>
        </p:blipFill>
        <p:spPr>
          <a:xfrm>
            <a:off x="748700" y="1833237"/>
            <a:ext cx="3250250" cy="3191516"/>
          </a:xfrm>
          <a:prstGeom prst="rect">
            <a:avLst/>
          </a:prstGeom>
          <a:noFill/>
          <a:ln>
            <a:noFill/>
          </a:ln>
        </p:spPr>
      </p:pic>
      <p:sp>
        <p:nvSpPr>
          <p:cNvPr id="632" name="Google Shape;632;g37bd6481528_0_53"/>
          <p:cNvSpPr txBox="1"/>
          <p:nvPr/>
        </p:nvSpPr>
        <p:spPr>
          <a:xfrm>
            <a:off x="1642725" y="5341575"/>
            <a:ext cx="14622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a:solidFill>
                  <a:schemeClr val="lt1"/>
                </a:solidFill>
                <a:latin typeface="Century Gothic"/>
                <a:ea typeface="Century Gothic"/>
                <a:cs typeface="Century Gothic"/>
                <a:sym typeface="Century Gothic"/>
              </a:rPr>
              <a:t>Long straw</a:t>
            </a:r>
            <a:endParaRPr sz="2000">
              <a:solidFill>
                <a:schemeClr val="lt1"/>
              </a:solidFill>
              <a:latin typeface="Century Gothic"/>
              <a:ea typeface="Century Gothic"/>
              <a:cs typeface="Century Gothic"/>
              <a:sym typeface="Century Gothic"/>
            </a:endParaRPr>
          </a:p>
        </p:txBody>
      </p:sp>
      <p:pic>
        <p:nvPicPr>
          <p:cNvPr id="635" name="Google Shape;635;g37bd6481528_0_53" descr="water bladder"/>
          <p:cNvPicPr preferRelativeResize="0"/>
          <p:nvPr/>
        </p:nvPicPr>
        <p:blipFill>
          <a:blip r:embed="rId4">
            <a:alphaModFix/>
          </a:blip>
          <a:stretch>
            <a:fillRect/>
          </a:stretch>
        </p:blipFill>
        <p:spPr>
          <a:xfrm>
            <a:off x="4986150" y="1885925"/>
            <a:ext cx="3250250" cy="3125925"/>
          </a:xfrm>
          <a:prstGeom prst="rect">
            <a:avLst/>
          </a:prstGeom>
          <a:noFill/>
          <a:ln>
            <a:noFill/>
          </a:ln>
        </p:spPr>
      </p:pic>
      <p:sp>
        <p:nvSpPr>
          <p:cNvPr id="633" name="Google Shape;633;g37bd6481528_0_53"/>
          <p:cNvSpPr txBox="1"/>
          <p:nvPr/>
        </p:nvSpPr>
        <p:spPr>
          <a:xfrm>
            <a:off x="5880175" y="5341575"/>
            <a:ext cx="14622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a:solidFill>
                  <a:schemeClr val="lt1"/>
                </a:solidFill>
                <a:latin typeface="Century Gothic"/>
                <a:ea typeface="Century Gothic"/>
                <a:cs typeface="Century Gothic"/>
                <a:sym typeface="Century Gothic"/>
              </a:rPr>
              <a:t>Water</a:t>
            </a:r>
            <a:endParaRPr sz="2000">
              <a:solidFill>
                <a:schemeClr val="lt1"/>
              </a:solidFill>
              <a:latin typeface="Century Gothic"/>
              <a:ea typeface="Century Gothic"/>
              <a:cs typeface="Century Gothic"/>
              <a:sym typeface="Century Gothic"/>
            </a:endParaRPr>
          </a:p>
          <a:p>
            <a:pPr marL="0" lvl="0" indent="0" algn="ctr" rtl="0">
              <a:spcBef>
                <a:spcPts val="0"/>
              </a:spcBef>
              <a:spcAft>
                <a:spcPts val="0"/>
              </a:spcAft>
              <a:buNone/>
            </a:pPr>
            <a:r>
              <a:rPr lang="en-US" sz="2000">
                <a:solidFill>
                  <a:schemeClr val="lt1"/>
                </a:solidFill>
                <a:latin typeface="Century Gothic"/>
                <a:ea typeface="Century Gothic"/>
                <a:cs typeface="Century Gothic"/>
                <a:sym typeface="Century Gothic"/>
              </a:rPr>
              <a:t>bladder</a:t>
            </a:r>
            <a:endParaRPr sz="2000">
              <a:solidFill>
                <a:schemeClr val="lt1"/>
              </a:solidFill>
              <a:latin typeface="Century Gothic"/>
              <a:ea typeface="Century Gothic"/>
              <a:cs typeface="Century Gothic"/>
              <a:sym typeface="Century Gothic"/>
            </a:endParaRPr>
          </a:p>
        </p:txBody>
      </p:sp>
      <p:sp>
        <p:nvSpPr>
          <p:cNvPr id="634" name="Google Shape;634;g37bd6481528_0_53">
            <a:extLst>
              <a:ext uri="{C183D7F6-B498-43B3-948B-1728B52AA6E4}">
                <adec:decorative xmlns:adec="http://schemas.microsoft.com/office/drawing/2017/decorative" val="1"/>
              </a:ext>
            </a:extLst>
          </p:cNvPr>
          <p:cNvSpPr/>
          <p:nvPr/>
        </p:nvSpPr>
        <p:spPr>
          <a:xfrm rot="5400000">
            <a:off x="2513600" y="3815725"/>
            <a:ext cx="3957900" cy="32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g382ff056f41_2_137"/>
          <p:cNvSpPr txBox="1">
            <a:spLocks noGrp="1"/>
          </p:cNvSpPr>
          <p:nvPr>
            <p:ph type="title"/>
          </p:nvPr>
        </p:nvSpPr>
        <p:spPr>
          <a:xfrm>
            <a:off x="484710" y="452718"/>
            <a:ext cx="7055400" cy="1400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Feeding – “Medium” Tech</a:t>
            </a:r>
            <a:endParaRPr/>
          </a:p>
        </p:txBody>
      </p:sp>
      <p:sp>
        <p:nvSpPr>
          <p:cNvPr id="642" name="Google Shape;642;g382ff056f41_2_137"/>
          <p:cNvSpPr/>
          <p:nvPr/>
        </p:nvSpPr>
        <p:spPr>
          <a:xfrm>
            <a:off x="3028950" y="5466450"/>
            <a:ext cx="3086100" cy="646800"/>
          </a:xfrm>
          <a:prstGeom prst="rect">
            <a:avLst/>
          </a:prstGeom>
          <a:noFill/>
          <a:ln>
            <a:noFill/>
          </a:ln>
        </p:spPr>
        <p:txBody>
          <a:bodyPr spcFirstLastPara="1" wrap="square" lIns="91425" tIns="45700" rIns="91425" bIns="45700" anchor="t" anchorCtr="0">
            <a:noAutofit/>
          </a:bodyPr>
          <a:lstStyle/>
          <a:p>
            <a:pPr marL="0" marR="0" lvl="0" indent="0" algn="ctr" rtl="0">
              <a:lnSpc>
                <a:spcPct val="107000"/>
              </a:lnSpc>
              <a:spcBef>
                <a:spcPts val="0"/>
              </a:spcBef>
              <a:spcAft>
                <a:spcPts val="0"/>
              </a:spcAft>
              <a:buNone/>
            </a:pPr>
            <a:r>
              <a:rPr lang="en-US" sz="2000">
                <a:solidFill>
                  <a:srgbClr val="FFFFFF"/>
                </a:solidFill>
                <a:latin typeface="Century Gothic"/>
                <a:ea typeface="Century Gothic"/>
                <a:cs typeface="Century Gothic"/>
                <a:sym typeface="Century Gothic"/>
              </a:rPr>
              <a:t>Mobile</a:t>
            </a:r>
            <a:r>
              <a:rPr lang="en-US" sz="2000" i="0" u="none" strike="noStrike" cap="none">
                <a:solidFill>
                  <a:srgbClr val="FFFFFF"/>
                </a:solidFill>
                <a:latin typeface="Century Gothic"/>
                <a:ea typeface="Century Gothic"/>
                <a:cs typeface="Century Gothic"/>
                <a:sym typeface="Century Gothic"/>
              </a:rPr>
              <a:t> Arm</a:t>
            </a:r>
            <a:r>
              <a:rPr lang="en-US" sz="2000">
                <a:solidFill>
                  <a:srgbClr val="FFFFFF"/>
                </a:solidFill>
                <a:latin typeface="Century Gothic"/>
                <a:ea typeface="Century Gothic"/>
                <a:cs typeface="Century Gothic"/>
                <a:sym typeface="Century Gothic"/>
              </a:rPr>
              <a:t> </a:t>
            </a:r>
            <a:r>
              <a:rPr lang="en-US" sz="2000" i="0" u="none" strike="noStrike" cap="none">
                <a:solidFill>
                  <a:srgbClr val="FFFFFF"/>
                </a:solidFill>
                <a:latin typeface="Century Gothic"/>
                <a:ea typeface="Century Gothic"/>
                <a:cs typeface="Century Gothic"/>
                <a:sym typeface="Century Gothic"/>
              </a:rPr>
              <a:t>Support          </a:t>
            </a:r>
            <a:r>
              <a:rPr lang="en-US" sz="1800" b="0" i="0" u="none" strike="noStrike" cap="none">
                <a:solidFill>
                  <a:schemeClr val="dk1"/>
                </a:solidFill>
                <a:latin typeface="Calibri"/>
                <a:ea typeface="Calibri"/>
                <a:cs typeface="Calibri"/>
                <a:sym typeface="Calibri"/>
              </a:rPr>
              <a:t>         </a:t>
            </a:r>
            <a:endParaRPr/>
          </a:p>
        </p:txBody>
      </p:sp>
      <p:pic>
        <p:nvPicPr>
          <p:cNvPr id="643" name="Google Shape;643;g382ff056f41_2_137" descr="mobile arm support"/>
          <p:cNvPicPr preferRelativeResize="0"/>
          <p:nvPr/>
        </p:nvPicPr>
        <p:blipFill>
          <a:blip r:embed="rId3">
            <a:alphaModFix/>
          </a:blip>
          <a:stretch>
            <a:fillRect/>
          </a:stretch>
        </p:blipFill>
        <p:spPr>
          <a:xfrm>
            <a:off x="3028950" y="2116738"/>
            <a:ext cx="3086100" cy="30861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g37bd6481528_0_69"/>
          <p:cNvSpPr txBox="1">
            <a:spLocks noGrp="1"/>
          </p:cNvSpPr>
          <p:nvPr>
            <p:ph type="title"/>
          </p:nvPr>
        </p:nvSpPr>
        <p:spPr>
          <a:xfrm>
            <a:off x="484710" y="452718"/>
            <a:ext cx="7055400" cy="1400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Feeding –High Tech</a:t>
            </a:r>
            <a:endParaRPr/>
          </a:p>
        </p:txBody>
      </p:sp>
      <p:pic>
        <p:nvPicPr>
          <p:cNvPr id="650" name="Google Shape;650;g37bd6481528_0_69" descr="See the source image"/>
          <p:cNvPicPr preferRelativeResize="0"/>
          <p:nvPr/>
        </p:nvPicPr>
        <p:blipFill rotWithShape="1">
          <a:blip r:embed="rId3">
            <a:alphaModFix/>
          </a:blip>
          <a:srcRect l="18771" t="7660" b="9967"/>
          <a:stretch/>
        </p:blipFill>
        <p:spPr>
          <a:xfrm>
            <a:off x="2618275" y="1853125"/>
            <a:ext cx="3907457" cy="4122800"/>
          </a:xfrm>
          <a:prstGeom prst="rect">
            <a:avLst/>
          </a:prstGeom>
          <a:noFill/>
          <a:ln>
            <a:noFill/>
          </a:ln>
        </p:spPr>
      </p:pic>
      <p:sp>
        <p:nvSpPr>
          <p:cNvPr id="651" name="Google Shape;651;g37bd6481528_0_69"/>
          <p:cNvSpPr/>
          <p:nvPr/>
        </p:nvSpPr>
        <p:spPr>
          <a:xfrm>
            <a:off x="2376000" y="6155925"/>
            <a:ext cx="4392000" cy="601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i="0" u="none" strike="noStrike" cap="none">
                <a:solidFill>
                  <a:schemeClr val="lt1"/>
                </a:solidFill>
                <a:latin typeface="Century Gothic"/>
                <a:ea typeface="Century Gothic"/>
                <a:cs typeface="Century Gothic"/>
                <a:sym typeface="Century Gothic"/>
              </a:rPr>
              <a:t>Stable Slide self-feeding</a:t>
            </a:r>
            <a:r>
              <a:rPr lang="en-US" sz="2000">
                <a:solidFill>
                  <a:schemeClr val="lt1"/>
                </a:solidFill>
                <a:latin typeface="Century Gothic"/>
                <a:ea typeface="Century Gothic"/>
                <a:cs typeface="Century Gothic"/>
                <a:sym typeface="Century Gothic"/>
              </a:rPr>
              <a:t> </a:t>
            </a:r>
            <a:r>
              <a:rPr lang="en-US" sz="2000" i="0" u="none" strike="noStrike" cap="none">
                <a:solidFill>
                  <a:schemeClr val="lt1"/>
                </a:solidFill>
                <a:latin typeface="Century Gothic"/>
                <a:ea typeface="Century Gothic"/>
                <a:cs typeface="Century Gothic"/>
                <a:sym typeface="Century Gothic"/>
              </a:rPr>
              <a:t>support </a:t>
            </a:r>
            <a:endParaRPr sz="2000">
              <a:solidFill>
                <a:schemeClr val="lt1"/>
              </a:solidFill>
              <a:latin typeface="Century Gothic"/>
              <a:ea typeface="Century Gothic"/>
              <a:cs typeface="Century Gothic"/>
              <a:sym typeface="Century Gothic"/>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g37bd6481528_0_80"/>
          <p:cNvSpPr txBox="1">
            <a:spLocks noGrp="1"/>
          </p:cNvSpPr>
          <p:nvPr>
            <p:ph type="title"/>
          </p:nvPr>
        </p:nvSpPr>
        <p:spPr>
          <a:xfrm>
            <a:off x="484710" y="452718"/>
            <a:ext cx="7055400" cy="1400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Feeding –High Tech</a:t>
            </a:r>
            <a:endParaRPr/>
          </a:p>
        </p:txBody>
      </p:sp>
      <p:pic>
        <p:nvPicPr>
          <p:cNvPr id="658" name="Google Shape;658;g37bd6481528_0_80" descr="See the source image"/>
          <p:cNvPicPr preferRelativeResize="0"/>
          <p:nvPr/>
        </p:nvPicPr>
        <p:blipFill rotWithShape="1">
          <a:blip r:embed="rId3">
            <a:alphaModFix/>
          </a:blip>
          <a:srcRect l="12098" r="17070"/>
          <a:stretch/>
        </p:blipFill>
        <p:spPr>
          <a:xfrm>
            <a:off x="1489500" y="1852288"/>
            <a:ext cx="2942100" cy="3153425"/>
          </a:xfrm>
          <a:prstGeom prst="rect">
            <a:avLst/>
          </a:prstGeom>
          <a:noFill/>
          <a:ln>
            <a:noFill/>
          </a:ln>
        </p:spPr>
      </p:pic>
      <p:sp>
        <p:nvSpPr>
          <p:cNvPr id="659" name="Google Shape;659;g37bd6481528_0_80"/>
          <p:cNvSpPr/>
          <p:nvPr/>
        </p:nvSpPr>
        <p:spPr>
          <a:xfrm>
            <a:off x="2634000" y="5253350"/>
            <a:ext cx="3876000" cy="56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chemeClr val="lt1"/>
                </a:solidFill>
                <a:latin typeface="Century Gothic"/>
                <a:ea typeface="Century Gothic"/>
                <a:cs typeface="Century Gothic"/>
                <a:sym typeface="Century Gothic"/>
              </a:rPr>
              <a:t>Obi Robotic Dining Device</a:t>
            </a:r>
            <a:endParaRPr sz="2000">
              <a:solidFill>
                <a:schemeClr val="lt1"/>
              </a:solidFill>
              <a:latin typeface="Century Gothic"/>
              <a:ea typeface="Century Gothic"/>
              <a:cs typeface="Century Gothic"/>
              <a:sym typeface="Century Gothic"/>
            </a:endParaRPr>
          </a:p>
        </p:txBody>
      </p:sp>
      <p:pic>
        <p:nvPicPr>
          <p:cNvPr id="660" name="Google Shape;660;g37bd6481528_0_80" descr="More about Obi here: https://meetobi.com/meet-obi/#whatisobi" title="Meet Obi Robot!">
            <a:hlinkClick r:id="rId4"/>
          </p:cNvPr>
          <p:cNvPicPr preferRelativeResize="0"/>
          <p:nvPr/>
        </p:nvPicPr>
        <p:blipFill>
          <a:blip r:embed="rId5">
            <a:alphaModFix/>
          </a:blip>
          <a:stretch>
            <a:fillRect/>
          </a:stretch>
        </p:blipFill>
        <p:spPr>
          <a:xfrm>
            <a:off x="4572000" y="1852288"/>
            <a:ext cx="3524400" cy="31534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0"/>
                                        </p:tgtEl>
                                        <p:attrNameLst>
                                          <p:attrName>style.visibility</p:attrName>
                                        </p:attrNameLst>
                                      </p:cBhvr>
                                      <p:to>
                                        <p:strVal val="visible"/>
                                      </p:to>
                                    </p:set>
                                    <p:animEffect transition="in" filter="fade">
                                      <p:cBhvr>
                                        <p:cTn id="7" dur="1000"/>
                                        <p:tgtEl>
                                          <p:spTgt spid="6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g382ff056f41_2_103"/>
          <p:cNvSpPr txBox="1">
            <a:spLocks noGrp="1"/>
          </p:cNvSpPr>
          <p:nvPr>
            <p:ph type="title"/>
          </p:nvPr>
        </p:nvSpPr>
        <p:spPr>
          <a:xfrm>
            <a:off x="484710" y="452718"/>
            <a:ext cx="7055400" cy="1400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Bathing - Low Tech</a:t>
            </a:r>
            <a:endParaRPr/>
          </a:p>
        </p:txBody>
      </p:sp>
      <p:pic>
        <p:nvPicPr>
          <p:cNvPr id="674" name="Google Shape;674;g382ff056f41_2_103" descr="washcloth mitten"/>
          <p:cNvPicPr preferRelativeResize="0"/>
          <p:nvPr/>
        </p:nvPicPr>
        <p:blipFill>
          <a:blip r:embed="rId3">
            <a:alphaModFix/>
          </a:blip>
          <a:stretch>
            <a:fillRect/>
          </a:stretch>
        </p:blipFill>
        <p:spPr>
          <a:xfrm>
            <a:off x="596300" y="2454575"/>
            <a:ext cx="2378100" cy="2325350"/>
          </a:xfrm>
          <a:prstGeom prst="rect">
            <a:avLst/>
          </a:prstGeom>
          <a:noFill/>
          <a:ln>
            <a:noFill/>
          </a:ln>
        </p:spPr>
      </p:pic>
      <p:sp>
        <p:nvSpPr>
          <p:cNvPr id="671" name="Google Shape;671;g382ff056f41_2_103"/>
          <p:cNvSpPr txBox="1"/>
          <p:nvPr/>
        </p:nvSpPr>
        <p:spPr>
          <a:xfrm>
            <a:off x="596300" y="4967825"/>
            <a:ext cx="2378100" cy="4617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100"/>
              </a:spcBef>
              <a:spcAft>
                <a:spcPts val="0"/>
              </a:spcAft>
              <a:buClr>
                <a:schemeClr val="dk1"/>
              </a:buClr>
              <a:buSzPts val="1100"/>
              <a:buFont typeface="Arial"/>
              <a:buNone/>
            </a:pPr>
            <a:r>
              <a:rPr lang="en-US" sz="2000">
                <a:solidFill>
                  <a:schemeClr val="lt1"/>
                </a:solidFill>
                <a:latin typeface="Century Gothic"/>
                <a:ea typeface="Century Gothic"/>
                <a:cs typeface="Century Gothic"/>
                <a:sym typeface="Century Gothic"/>
              </a:rPr>
              <a:t>Washcloth mitten </a:t>
            </a:r>
            <a:endParaRPr sz="2000">
              <a:solidFill>
                <a:schemeClr val="lt1"/>
              </a:solidFill>
              <a:latin typeface="Century Gothic"/>
              <a:ea typeface="Century Gothic"/>
              <a:cs typeface="Century Gothic"/>
              <a:sym typeface="Century Gothic"/>
            </a:endParaRPr>
          </a:p>
        </p:txBody>
      </p:sp>
      <p:sp>
        <p:nvSpPr>
          <p:cNvPr id="669" name="Google Shape;669;g382ff056f41_2_103">
            <a:extLst>
              <a:ext uri="{C183D7F6-B498-43B3-948B-1728B52AA6E4}">
                <adec:decorative xmlns:adec="http://schemas.microsoft.com/office/drawing/2017/decorative" val="1"/>
              </a:ext>
            </a:extLst>
          </p:cNvPr>
          <p:cNvSpPr/>
          <p:nvPr/>
        </p:nvSpPr>
        <p:spPr>
          <a:xfrm>
            <a:off x="5918113" y="1997700"/>
            <a:ext cx="27000" cy="4363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667" name="Google Shape;667;g382ff056f41_2_103"/>
          <p:cNvSpPr txBox="1"/>
          <p:nvPr/>
        </p:nvSpPr>
        <p:spPr>
          <a:xfrm>
            <a:off x="3574388" y="1962475"/>
            <a:ext cx="2035500" cy="8799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100"/>
              </a:spcBef>
              <a:spcAft>
                <a:spcPts val="0"/>
              </a:spcAft>
              <a:buNone/>
            </a:pPr>
            <a:r>
              <a:rPr lang="en-US" sz="2000">
                <a:solidFill>
                  <a:schemeClr val="lt1"/>
                </a:solidFill>
                <a:latin typeface="Century Gothic"/>
                <a:ea typeface="Century Gothic"/>
                <a:cs typeface="Century Gothic"/>
                <a:sym typeface="Century Gothic"/>
              </a:rPr>
              <a:t>Long handled </a:t>
            </a:r>
            <a:endParaRPr sz="2000">
              <a:solidFill>
                <a:schemeClr val="lt1"/>
              </a:solidFill>
              <a:latin typeface="Century Gothic"/>
              <a:ea typeface="Century Gothic"/>
              <a:cs typeface="Century Gothic"/>
              <a:sym typeface="Century Gothic"/>
            </a:endParaRPr>
          </a:p>
          <a:p>
            <a:pPr marL="0" lvl="0" indent="0" algn="ctr" rtl="0">
              <a:lnSpc>
                <a:spcPct val="90000"/>
              </a:lnSpc>
              <a:spcBef>
                <a:spcPts val="1100"/>
              </a:spcBef>
              <a:spcAft>
                <a:spcPts val="0"/>
              </a:spcAft>
              <a:buNone/>
            </a:pPr>
            <a:r>
              <a:rPr lang="en-US" sz="2000">
                <a:solidFill>
                  <a:schemeClr val="lt1"/>
                </a:solidFill>
                <a:latin typeface="Century Gothic"/>
                <a:ea typeface="Century Gothic"/>
                <a:cs typeface="Century Gothic"/>
                <a:sym typeface="Century Gothic"/>
              </a:rPr>
              <a:t>scrubber </a:t>
            </a:r>
            <a:endParaRPr sz="2000">
              <a:solidFill>
                <a:schemeClr val="lt1"/>
              </a:solidFill>
              <a:latin typeface="Century Gothic"/>
              <a:ea typeface="Century Gothic"/>
              <a:cs typeface="Century Gothic"/>
              <a:sym typeface="Century Gothic"/>
            </a:endParaRPr>
          </a:p>
        </p:txBody>
      </p:sp>
      <p:pic>
        <p:nvPicPr>
          <p:cNvPr id="670" name="Google Shape;670;g382ff056f41_2_103" descr="long handled scrubber"/>
          <p:cNvPicPr preferRelativeResize="0"/>
          <p:nvPr/>
        </p:nvPicPr>
        <p:blipFill>
          <a:blip r:embed="rId4">
            <a:alphaModFix/>
          </a:blip>
          <a:stretch>
            <a:fillRect/>
          </a:stretch>
        </p:blipFill>
        <p:spPr>
          <a:xfrm>
            <a:off x="3530950" y="2951718"/>
            <a:ext cx="2082081" cy="3028482"/>
          </a:xfrm>
          <a:prstGeom prst="rect">
            <a:avLst/>
          </a:prstGeom>
          <a:noFill/>
          <a:ln>
            <a:noFill/>
          </a:ln>
        </p:spPr>
      </p:pic>
      <p:sp>
        <p:nvSpPr>
          <p:cNvPr id="672" name="Google Shape;672;g382ff056f41_2_103">
            <a:extLst>
              <a:ext uri="{C183D7F6-B498-43B3-948B-1728B52AA6E4}">
                <adec:decorative xmlns:adec="http://schemas.microsoft.com/office/drawing/2017/decorative" val="1"/>
              </a:ext>
            </a:extLst>
          </p:cNvPr>
          <p:cNvSpPr/>
          <p:nvPr/>
        </p:nvSpPr>
        <p:spPr>
          <a:xfrm>
            <a:off x="3239175" y="1997700"/>
            <a:ext cx="27000" cy="4363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pic>
        <p:nvPicPr>
          <p:cNvPr id="673" name="Google Shape;673;g382ff056f41_2_103" descr="automatic liquid soap/shampoo/conditioner dispenser"/>
          <p:cNvPicPr preferRelativeResize="0"/>
          <p:nvPr/>
        </p:nvPicPr>
        <p:blipFill>
          <a:blip r:embed="rId5">
            <a:alphaModFix/>
          </a:blip>
          <a:stretch>
            <a:fillRect/>
          </a:stretch>
        </p:blipFill>
        <p:spPr>
          <a:xfrm>
            <a:off x="6339487" y="2454575"/>
            <a:ext cx="2310825" cy="2325353"/>
          </a:xfrm>
          <a:prstGeom prst="rect">
            <a:avLst/>
          </a:prstGeom>
          <a:noFill/>
          <a:ln>
            <a:noFill/>
          </a:ln>
        </p:spPr>
      </p:pic>
      <p:sp>
        <p:nvSpPr>
          <p:cNvPr id="668" name="Google Shape;668;g382ff056f41_2_103"/>
          <p:cNvSpPr txBox="1"/>
          <p:nvPr/>
        </p:nvSpPr>
        <p:spPr>
          <a:xfrm>
            <a:off x="6250225" y="4967825"/>
            <a:ext cx="2489400" cy="12930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US" sz="2000">
                <a:solidFill>
                  <a:schemeClr val="lt1"/>
                </a:solidFill>
                <a:latin typeface="Century Gothic"/>
                <a:ea typeface="Century Gothic"/>
                <a:cs typeface="Century Gothic"/>
                <a:sym typeface="Century Gothic"/>
              </a:rPr>
              <a:t>Automatic liquid soap/shampoo/conditioner dispenser</a:t>
            </a:r>
            <a:endParaRPr sz="2000">
              <a:solidFill>
                <a:schemeClr val="lt1"/>
              </a:solidFill>
              <a:latin typeface="Century Gothic"/>
              <a:ea typeface="Century Gothic"/>
              <a:cs typeface="Century Gothic"/>
              <a:sym typeface="Century Gothic"/>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g37bd6481528_0_99"/>
          <p:cNvSpPr txBox="1">
            <a:spLocks noGrp="1"/>
          </p:cNvSpPr>
          <p:nvPr>
            <p:ph type="title"/>
          </p:nvPr>
        </p:nvSpPr>
        <p:spPr>
          <a:xfrm>
            <a:off x="484710" y="452718"/>
            <a:ext cx="7055400" cy="1400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Bathing - Low Tech</a:t>
            </a:r>
            <a:endParaRPr/>
          </a:p>
        </p:txBody>
      </p:sp>
      <p:sp>
        <p:nvSpPr>
          <p:cNvPr id="681" name="Google Shape;681;g37bd6481528_0_99"/>
          <p:cNvSpPr txBox="1"/>
          <p:nvPr/>
        </p:nvSpPr>
        <p:spPr>
          <a:xfrm>
            <a:off x="701137" y="2329200"/>
            <a:ext cx="22227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a:solidFill>
                  <a:schemeClr val="lt1"/>
                </a:solidFill>
                <a:latin typeface="Century Gothic"/>
                <a:ea typeface="Century Gothic"/>
                <a:cs typeface="Century Gothic"/>
                <a:sym typeface="Century Gothic"/>
              </a:rPr>
              <a:t>Non-slip </a:t>
            </a:r>
            <a:endParaRPr sz="2000">
              <a:solidFill>
                <a:schemeClr val="lt1"/>
              </a:solidFill>
              <a:latin typeface="Century Gothic"/>
              <a:ea typeface="Century Gothic"/>
              <a:cs typeface="Century Gothic"/>
              <a:sym typeface="Century Gothic"/>
            </a:endParaRPr>
          </a:p>
          <a:p>
            <a:pPr marL="0" lvl="0" indent="0" algn="ctr" rtl="0">
              <a:spcBef>
                <a:spcPts val="0"/>
              </a:spcBef>
              <a:spcAft>
                <a:spcPts val="0"/>
              </a:spcAft>
              <a:buNone/>
            </a:pPr>
            <a:r>
              <a:rPr lang="en-US" sz="2000">
                <a:solidFill>
                  <a:schemeClr val="lt1"/>
                </a:solidFill>
                <a:latin typeface="Century Gothic"/>
                <a:ea typeface="Century Gothic"/>
                <a:cs typeface="Century Gothic"/>
                <a:sym typeface="Century Gothic"/>
              </a:rPr>
              <a:t>bath mats</a:t>
            </a:r>
            <a:endParaRPr sz="2000">
              <a:solidFill>
                <a:schemeClr val="lt1"/>
              </a:solidFill>
              <a:latin typeface="Century Gothic"/>
              <a:ea typeface="Century Gothic"/>
              <a:cs typeface="Century Gothic"/>
              <a:sym typeface="Century Gothic"/>
            </a:endParaRPr>
          </a:p>
        </p:txBody>
      </p:sp>
      <p:sp>
        <p:nvSpPr>
          <p:cNvPr id="682" name="Google Shape;682;g37bd6481528_0_99"/>
          <p:cNvSpPr txBox="1"/>
          <p:nvPr/>
        </p:nvSpPr>
        <p:spPr>
          <a:xfrm>
            <a:off x="3584475" y="5036225"/>
            <a:ext cx="19623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a:solidFill>
                  <a:schemeClr val="lt1"/>
                </a:solidFill>
                <a:latin typeface="Century Gothic"/>
                <a:ea typeface="Century Gothic"/>
                <a:cs typeface="Century Gothic"/>
                <a:sym typeface="Century Gothic"/>
              </a:rPr>
              <a:t>Grab bars</a:t>
            </a:r>
            <a:endParaRPr sz="2000">
              <a:solidFill>
                <a:schemeClr val="lt1"/>
              </a:solidFill>
              <a:latin typeface="Century Gothic"/>
              <a:ea typeface="Century Gothic"/>
              <a:cs typeface="Century Gothic"/>
              <a:sym typeface="Century Gothic"/>
            </a:endParaRPr>
          </a:p>
        </p:txBody>
      </p:sp>
      <p:sp>
        <p:nvSpPr>
          <p:cNvPr id="683" name="Google Shape;683;g37bd6481528_0_99"/>
          <p:cNvSpPr txBox="1"/>
          <p:nvPr/>
        </p:nvSpPr>
        <p:spPr>
          <a:xfrm>
            <a:off x="6095088" y="2329200"/>
            <a:ext cx="23004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a:solidFill>
                  <a:schemeClr val="lt1"/>
                </a:solidFill>
                <a:latin typeface="Century Gothic"/>
                <a:ea typeface="Century Gothic"/>
                <a:cs typeface="Century Gothic"/>
                <a:sym typeface="Century Gothic"/>
              </a:rPr>
              <a:t>Hand-held showerhead</a:t>
            </a:r>
            <a:endParaRPr sz="2000">
              <a:solidFill>
                <a:schemeClr val="lt1"/>
              </a:solidFill>
              <a:latin typeface="Century Gothic"/>
              <a:ea typeface="Century Gothic"/>
              <a:cs typeface="Century Gothic"/>
              <a:sym typeface="Century Gothic"/>
            </a:endParaRPr>
          </a:p>
        </p:txBody>
      </p:sp>
      <p:pic>
        <p:nvPicPr>
          <p:cNvPr id="684" name="Google Shape;684;g37bd6481528_0_99" descr="non-slip bathmats"/>
          <p:cNvPicPr preferRelativeResize="0"/>
          <p:nvPr/>
        </p:nvPicPr>
        <p:blipFill>
          <a:blip r:embed="rId3">
            <a:alphaModFix/>
          </a:blip>
          <a:stretch>
            <a:fillRect/>
          </a:stretch>
        </p:blipFill>
        <p:spPr>
          <a:xfrm>
            <a:off x="510938" y="3282000"/>
            <a:ext cx="2603075" cy="2603075"/>
          </a:xfrm>
          <a:prstGeom prst="rect">
            <a:avLst/>
          </a:prstGeom>
          <a:noFill/>
          <a:ln>
            <a:noFill/>
          </a:ln>
        </p:spPr>
      </p:pic>
      <p:pic>
        <p:nvPicPr>
          <p:cNvPr id="685" name="Google Shape;685;g37bd6481528_0_99" descr="bathtub grab bar"/>
          <p:cNvPicPr preferRelativeResize="0"/>
          <p:nvPr/>
        </p:nvPicPr>
        <p:blipFill>
          <a:blip r:embed="rId4">
            <a:alphaModFix/>
          </a:blip>
          <a:stretch>
            <a:fillRect/>
          </a:stretch>
        </p:blipFill>
        <p:spPr>
          <a:xfrm>
            <a:off x="3266412" y="2437793"/>
            <a:ext cx="2598439" cy="2598439"/>
          </a:xfrm>
          <a:prstGeom prst="rect">
            <a:avLst/>
          </a:prstGeom>
          <a:noFill/>
          <a:ln>
            <a:noFill/>
          </a:ln>
        </p:spPr>
      </p:pic>
      <p:pic>
        <p:nvPicPr>
          <p:cNvPr id="686" name="Google Shape;686;g37bd6481528_0_99" descr=" hand-held showerhead"/>
          <p:cNvPicPr preferRelativeResize="0"/>
          <p:nvPr/>
        </p:nvPicPr>
        <p:blipFill rotWithShape="1">
          <a:blip r:embed="rId5">
            <a:alphaModFix/>
          </a:blip>
          <a:srcRect b="25947"/>
          <a:stretch/>
        </p:blipFill>
        <p:spPr>
          <a:xfrm>
            <a:off x="6017250" y="3282000"/>
            <a:ext cx="2603051" cy="2603074"/>
          </a:xfrm>
          <a:prstGeom prst="rect">
            <a:avLst/>
          </a:prstGeom>
          <a:noFill/>
          <a:ln>
            <a:noFill/>
          </a:ln>
        </p:spPr>
      </p:pic>
      <p:sp>
        <p:nvSpPr>
          <p:cNvPr id="687" name="Google Shape;687;g37bd6481528_0_99">
            <a:extLst>
              <a:ext uri="{C183D7F6-B498-43B3-948B-1728B52AA6E4}">
                <adec:decorative xmlns:adec="http://schemas.microsoft.com/office/drawing/2017/decorative" val="1"/>
              </a:ext>
            </a:extLst>
          </p:cNvPr>
          <p:cNvSpPr/>
          <p:nvPr/>
        </p:nvSpPr>
        <p:spPr>
          <a:xfrm>
            <a:off x="3176700" y="2044650"/>
            <a:ext cx="27000" cy="4363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688" name="Google Shape;688;g37bd6481528_0_99">
            <a:extLst>
              <a:ext uri="{C183D7F6-B498-43B3-948B-1728B52AA6E4}">
                <adec:decorative xmlns:adec="http://schemas.microsoft.com/office/drawing/2017/decorative" val="1"/>
              </a:ext>
            </a:extLst>
          </p:cNvPr>
          <p:cNvSpPr/>
          <p:nvPr/>
        </p:nvSpPr>
        <p:spPr>
          <a:xfrm>
            <a:off x="5927550" y="2044650"/>
            <a:ext cx="27000" cy="4363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g37bd6481528_0_114"/>
          <p:cNvSpPr txBox="1">
            <a:spLocks noGrp="1"/>
          </p:cNvSpPr>
          <p:nvPr>
            <p:ph type="title"/>
          </p:nvPr>
        </p:nvSpPr>
        <p:spPr>
          <a:xfrm>
            <a:off x="484710" y="452718"/>
            <a:ext cx="7055400" cy="1400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Bathing - Medium Tech</a:t>
            </a:r>
            <a:endParaRPr/>
          </a:p>
        </p:txBody>
      </p:sp>
      <p:sp>
        <p:nvSpPr>
          <p:cNvPr id="696" name="Google Shape;696;g37bd6481528_0_114"/>
          <p:cNvSpPr txBox="1"/>
          <p:nvPr/>
        </p:nvSpPr>
        <p:spPr>
          <a:xfrm>
            <a:off x="484700" y="2509300"/>
            <a:ext cx="15873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a:solidFill>
                  <a:schemeClr val="lt1"/>
                </a:solidFill>
                <a:latin typeface="Century Gothic"/>
                <a:ea typeface="Century Gothic"/>
                <a:cs typeface="Century Gothic"/>
                <a:sym typeface="Century Gothic"/>
              </a:rPr>
              <a:t>Tub </a:t>
            </a:r>
            <a:endParaRPr sz="2000">
              <a:solidFill>
                <a:schemeClr val="lt1"/>
              </a:solidFill>
              <a:latin typeface="Century Gothic"/>
              <a:ea typeface="Century Gothic"/>
              <a:cs typeface="Century Gothic"/>
              <a:sym typeface="Century Gothic"/>
            </a:endParaRPr>
          </a:p>
          <a:p>
            <a:pPr marL="0" lvl="0" indent="0" algn="ctr" rtl="0">
              <a:spcBef>
                <a:spcPts val="0"/>
              </a:spcBef>
              <a:spcAft>
                <a:spcPts val="0"/>
              </a:spcAft>
              <a:buNone/>
            </a:pPr>
            <a:r>
              <a:rPr lang="en-US" sz="2000">
                <a:solidFill>
                  <a:schemeClr val="lt1"/>
                </a:solidFill>
                <a:latin typeface="Century Gothic"/>
                <a:ea typeface="Century Gothic"/>
                <a:cs typeface="Century Gothic"/>
                <a:sym typeface="Century Gothic"/>
              </a:rPr>
              <a:t>bench</a:t>
            </a:r>
            <a:endParaRPr sz="2000">
              <a:solidFill>
                <a:schemeClr val="lt1"/>
              </a:solidFill>
              <a:latin typeface="Century Gothic"/>
              <a:ea typeface="Century Gothic"/>
              <a:cs typeface="Century Gothic"/>
              <a:sym typeface="Century Gothic"/>
            </a:endParaRPr>
          </a:p>
        </p:txBody>
      </p:sp>
      <p:pic>
        <p:nvPicPr>
          <p:cNvPr id="698" name="Google Shape;698;g37bd6481528_0_114" descr="bathtub bench"/>
          <p:cNvPicPr preferRelativeResize="0"/>
          <p:nvPr/>
        </p:nvPicPr>
        <p:blipFill rotWithShape="1">
          <a:blip r:embed="rId3">
            <a:alphaModFix/>
          </a:blip>
          <a:srcRect t="16659" r="38856"/>
          <a:stretch/>
        </p:blipFill>
        <p:spPr>
          <a:xfrm>
            <a:off x="484700" y="3965875"/>
            <a:ext cx="2306299" cy="2553626"/>
          </a:xfrm>
          <a:prstGeom prst="rect">
            <a:avLst/>
          </a:prstGeom>
          <a:noFill/>
          <a:ln>
            <a:noFill/>
          </a:ln>
        </p:spPr>
      </p:pic>
      <p:pic>
        <p:nvPicPr>
          <p:cNvPr id="700" name="Google Shape;700;g37bd6481528_0_114" descr="tub bench"/>
          <p:cNvPicPr preferRelativeResize="0"/>
          <p:nvPr/>
        </p:nvPicPr>
        <p:blipFill>
          <a:blip r:embed="rId4">
            <a:alphaModFix/>
          </a:blip>
          <a:stretch>
            <a:fillRect/>
          </a:stretch>
        </p:blipFill>
        <p:spPr>
          <a:xfrm>
            <a:off x="2094451" y="2022763"/>
            <a:ext cx="2477555" cy="2157537"/>
          </a:xfrm>
          <a:prstGeom prst="rect">
            <a:avLst/>
          </a:prstGeom>
          <a:noFill/>
          <a:ln>
            <a:noFill/>
          </a:ln>
        </p:spPr>
      </p:pic>
      <p:sp>
        <p:nvSpPr>
          <p:cNvPr id="701" name="Google Shape;701;g37bd6481528_0_114"/>
          <p:cNvSpPr/>
          <p:nvPr/>
        </p:nvSpPr>
        <p:spPr>
          <a:xfrm>
            <a:off x="3307975" y="4741704"/>
            <a:ext cx="1503000" cy="1400400"/>
          </a:xfrm>
          <a:prstGeom prst="flowChartAlternateProcess">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Century Gothic"/>
                <a:ea typeface="Century Gothic"/>
                <a:cs typeface="Century Gothic"/>
                <a:sym typeface="Century Gothic"/>
              </a:rPr>
              <a:t>Does insurance cover these?</a:t>
            </a:r>
            <a:endParaRPr>
              <a:latin typeface="Century Gothic"/>
              <a:ea typeface="Century Gothic"/>
              <a:cs typeface="Century Gothic"/>
              <a:sym typeface="Century Gothic"/>
            </a:endParaRPr>
          </a:p>
        </p:txBody>
      </p:sp>
      <p:sp>
        <p:nvSpPr>
          <p:cNvPr id="695" name="Google Shape;695;g37bd6481528_0_114"/>
          <p:cNvSpPr txBox="1"/>
          <p:nvPr/>
        </p:nvSpPr>
        <p:spPr>
          <a:xfrm>
            <a:off x="7011775" y="4752475"/>
            <a:ext cx="14397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a:solidFill>
                  <a:schemeClr val="lt1"/>
                </a:solidFill>
                <a:latin typeface="Century Gothic"/>
                <a:ea typeface="Century Gothic"/>
                <a:cs typeface="Century Gothic"/>
                <a:sym typeface="Century Gothic"/>
              </a:rPr>
              <a:t>Shower </a:t>
            </a:r>
            <a:endParaRPr sz="2000">
              <a:solidFill>
                <a:schemeClr val="lt1"/>
              </a:solidFill>
              <a:latin typeface="Century Gothic"/>
              <a:ea typeface="Century Gothic"/>
              <a:cs typeface="Century Gothic"/>
              <a:sym typeface="Century Gothic"/>
            </a:endParaRPr>
          </a:p>
          <a:p>
            <a:pPr marL="0" lvl="0" indent="0" algn="ctr" rtl="0">
              <a:spcBef>
                <a:spcPts val="0"/>
              </a:spcBef>
              <a:spcAft>
                <a:spcPts val="0"/>
              </a:spcAft>
              <a:buNone/>
            </a:pPr>
            <a:r>
              <a:rPr lang="en-US" sz="2000">
                <a:solidFill>
                  <a:schemeClr val="lt1"/>
                </a:solidFill>
                <a:latin typeface="Century Gothic"/>
                <a:ea typeface="Century Gothic"/>
                <a:cs typeface="Century Gothic"/>
                <a:sym typeface="Century Gothic"/>
              </a:rPr>
              <a:t>stool</a:t>
            </a:r>
            <a:endParaRPr sz="2000">
              <a:solidFill>
                <a:schemeClr val="lt1"/>
              </a:solidFill>
              <a:latin typeface="Century Gothic"/>
              <a:ea typeface="Century Gothic"/>
              <a:cs typeface="Century Gothic"/>
              <a:sym typeface="Century Gothic"/>
            </a:endParaRPr>
          </a:p>
        </p:txBody>
      </p:sp>
      <p:pic>
        <p:nvPicPr>
          <p:cNvPr id="697" name="Google Shape;697;g37bd6481528_0_114" descr=" shower stool"/>
          <p:cNvPicPr preferRelativeResize="0"/>
          <p:nvPr/>
        </p:nvPicPr>
        <p:blipFill>
          <a:blip r:embed="rId5">
            <a:alphaModFix/>
          </a:blip>
          <a:stretch>
            <a:fillRect/>
          </a:stretch>
        </p:blipFill>
        <p:spPr>
          <a:xfrm>
            <a:off x="5327938" y="4042443"/>
            <a:ext cx="1683847" cy="2220457"/>
          </a:xfrm>
          <a:prstGeom prst="rect">
            <a:avLst/>
          </a:prstGeom>
          <a:noFill/>
          <a:ln>
            <a:noFill/>
          </a:ln>
        </p:spPr>
      </p:pic>
      <p:pic>
        <p:nvPicPr>
          <p:cNvPr id="699" name="Google Shape;699;g37bd6481528_0_114" descr="shower stool"/>
          <p:cNvPicPr preferRelativeResize="0"/>
          <p:nvPr/>
        </p:nvPicPr>
        <p:blipFill>
          <a:blip r:embed="rId6">
            <a:alphaModFix/>
          </a:blip>
          <a:stretch>
            <a:fillRect/>
          </a:stretch>
        </p:blipFill>
        <p:spPr>
          <a:xfrm>
            <a:off x="6487338" y="1934788"/>
            <a:ext cx="1964258" cy="2157538"/>
          </a:xfrm>
          <a:prstGeom prst="rect">
            <a:avLst/>
          </a:prstGeom>
          <a:noFill/>
          <a:ln>
            <a:noFill/>
          </a:ln>
        </p:spPr>
      </p:pic>
      <p:sp>
        <p:nvSpPr>
          <p:cNvPr id="702" name="Google Shape;702;g37bd6481528_0_114">
            <a:extLst>
              <a:ext uri="{C183D7F6-B498-43B3-948B-1728B52AA6E4}">
                <adec:decorative xmlns:adec="http://schemas.microsoft.com/office/drawing/2017/decorative" val="1"/>
              </a:ext>
            </a:extLst>
          </p:cNvPr>
          <p:cNvSpPr/>
          <p:nvPr/>
        </p:nvSpPr>
        <p:spPr>
          <a:xfrm>
            <a:off x="3307975" y="4690400"/>
            <a:ext cx="1503000" cy="1503000"/>
          </a:xfrm>
          <a:prstGeom prst="noSmoking">
            <a:avLst>
              <a:gd name="adj" fmla="val 1875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g37bd6481528_0_143"/>
          <p:cNvSpPr txBox="1">
            <a:spLocks noGrp="1"/>
          </p:cNvSpPr>
          <p:nvPr>
            <p:ph type="title"/>
          </p:nvPr>
        </p:nvSpPr>
        <p:spPr>
          <a:xfrm>
            <a:off x="484710" y="452718"/>
            <a:ext cx="7055400" cy="1400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Bathing - Medium Tech</a:t>
            </a:r>
            <a:endParaRPr/>
          </a:p>
        </p:txBody>
      </p:sp>
      <p:pic>
        <p:nvPicPr>
          <p:cNvPr id="709" name="Google Shape;709;g37bd6481528_0_143" descr="portable shower"/>
          <p:cNvPicPr preferRelativeResize="0"/>
          <p:nvPr/>
        </p:nvPicPr>
        <p:blipFill>
          <a:blip r:embed="rId3">
            <a:alphaModFix/>
          </a:blip>
          <a:stretch>
            <a:fillRect/>
          </a:stretch>
        </p:blipFill>
        <p:spPr>
          <a:xfrm>
            <a:off x="867500" y="2493000"/>
            <a:ext cx="3390850" cy="3634200"/>
          </a:xfrm>
          <a:prstGeom prst="rect">
            <a:avLst/>
          </a:prstGeom>
          <a:noFill/>
          <a:ln>
            <a:noFill/>
          </a:ln>
        </p:spPr>
      </p:pic>
      <p:sp>
        <p:nvSpPr>
          <p:cNvPr id="710" name="Google Shape;710;g37bd6481528_0_143"/>
          <p:cNvSpPr txBox="1"/>
          <p:nvPr/>
        </p:nvSpPr>
        <p:spPr>
          <a:xfrm>
            <a:off x="1077925" y="1926763"/>
            <a:ext cx="2970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a:solidFill>
                  <a:schemeClr val="lt1"/>
                </a:solidFill>
                <a:latin typeface="Century Gothic"/>
                <a:ea typeface="Century Gothic"/>
                <a:cs typeface="Century Gothic"/>
                <a:sym typeface="Century Gothic"/>
              </a:rPr>
              <a:t>Portable shower</a:t>
            </a:r>
            <a:endParaRPr sz="2000">
              <a:solidFill>
                <a:schemeClr val="lt1"/>
              </a:solidFill>
              <a:latin typeface="Century Gothic"/>
              <a:ea typeface="Century Gothic"/>
              <a:cs typeface="Century Gothic"/>
              <a:sym typeface="Century Gothic"/>
            </a:endParaRPr>
          </a:p>
        </p:txBody>
      </p:sp>
      <p:sp>
        <p:nvSpPr>
          <p:cNvPr id="711" name="Google Shape;711;g37bd6481528_0_143"/>
          <p:cNvSpPr txBox="1"/>
          <p:nvPr/>
        </p:nvSpPr>
        <p:spPr>
          <a:xfrm>
            <a:off x="5074125" y="5271325"/>
            <a:ext cx="32427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a:solidFill>
                  <a:schemeClr val="lt1"/>
                </a:solidFill>
                <a:latin typeface="Century Gothic"/>
                <a:ea typeface="Century Gothic"/>
                <a:cs typeface="Century Gothic"/>
                <a:sym typeface="Century Gothic"/>
              </a:rPr>
              <a:t>Accessible bathtub</a:t>
            </a:r>
            <a:endParaRPr sz="2000">
              <a:solidFill>
                <a:schemeClr val="lt1"/>
              </a:solidFill>
              <a:latin typeface="Century Gothic"/>
              <a:ea typeface="Century Gothic"/>
              <a:cs typeface="Century Gothic"/>
              <a:sym typeface="Century Gothic"/>
            </a:endParaRPr>
          </a:p>
        </p:txBody>
      </p:sp>
      <p:sp>
        <p:nvSpPr>
          <p:cNvPr id="712" name="Google Shape;712;g37bd6481528_0_143">
            <a:extLst>
              <a:ext uri="{C183D7F6-B498-43B3-948B-1728B52AA6E4}">
                <adec:decorative xmlns:adec="http://schemas.microsoft.com/office/drawing/2017/decorative" val="1"/>
              </a:ext>
            </a:extLst>
          </p:cNvPr>
          <p:cNvSpPr/>
          <p:nvPr/>
        </p:nvSpPr>
        <p:spPr>
          <a:xfrm>
            <a:off x="4620725" y="1853125"/>
            <a:ext cx="27000" cy="4363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pic>
        <p:nvPicPr>
          <p:cNvPr id="713" name="Google Shape;713;g37bd6481528_0_143" descr="accessible bathtub"/>
          <p:cNvPicPr preferRelativeResize="0"/>
          <p:nvPr/>
        </p:nvPicPr>
        <p:blipFill rotWithShape="1">
          <a:blip r:embed="rId4">
            <a:alphaModFix/>
          </a:blip>
          <a:srcRect/>
          <a:stretch/>
        </p:blipFill>
        <p:spPr>
          <a:xfrm>
            <a:off x="5084225" y="1926768"/>
            <a:ext cx="3242605" cy="3113407"/>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g382ff056f41_2_118"/>
          <p:cNvSpPr txBox="1">
            <a:spLocks noGrp="1"/>
          </p:cNvSpPr>
          <p:nvPr>
            <p:ph type="title"/>
          </p:nvPr>
        </p:nvSpPr>
        <p:spPr>
          <a:xfrm>
            <a:off x="484710" y="452718"/>
            <a:ext cx="7055400" cy="1400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Bathing - High Tech</a:t>
            </a:r>
            <a:endParaRPr/>
          </a:p>
        </p:txBody>
      </p:sp>
      <p:pic>
        <p:nvPicPr>
          <p:cNvPr id="721" name="Google Shape;721;g382ff056f41_2_118" descr="bath/shower transfer chair"/>
          <p:cNvPicPr preferRelativeResize="0"/>
          <p:nvPr/>
        </p:nvPicPr>
        <p:blipFill>
          <a:blip r:embed="rId3">
            <a:alphaModFix/>
          </a:blip>
          <a:stretch>
            <a:fillRect/>
          </a:stretch>
        </p:blipFill>
        <p:spPr>
          <a:xfrm>
            <a:off x="1077474" y="2085725"/>
            <a:ext cx="3337148" cy="3760650"/>
          </a:xfrm>
          <a:prstGeom prst="rect">
            <a:avLst/>
          </a:prstGeom>
          <a:noFill/>
          <a:ln>
            <a:noFill/>
          </a:ln>
        </p:spPr>
      </p:pic>
      <p:pic>
        <p:nvPicPr>
          <p:cNvPr id="720" name="Google Shape;720;g382ff056f41_2_118" descr="bath/shower transfer chair"/>
          <p:cNvPicPr preferRelativeResize="0"/>
          <p:nvPr/>
        </p:nvPicPr>
        <p:blipFill>
          <a:blip r:embed="rId4">
            <a:alphaModFix/>
          </a:blip>
          <a:stretch>
            <a:fillRect/>
          </a:stretch>
        </p:blipFill>
        <p:spPr>
          <a:xfrm>
            <a:off x="4772998" y="2085725"/>
            <a:ext cx="3207627" cy="3760650"/>
          </a:xfrm>
          <a:prstGeom prst="rect">
            <a:avLst/>
          </a:prstGeom>
          <a:noFill/>
          <a:ln>
            <a:noFill/>
          </a:ln>
        </p:spPr>
      </p:pic>
      <p:sp>
        <p:nvSpPr>
          <p:cNvPr id="722" name="Google Shape;722;g382ff056f41_2_118"/>
          <p:cNvSpPr txBox="1"/>
          <p:nvPr/>
        </p:nvSpPr>
        <p:spPr>
          <a:xfrm>
            <a:off x="2325150" y="5924825"/>
            <a:ext cx="44937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a:solidFill>
                  <a:schemeClr val="lt1"/>
                </a:solidFill>
                <a:latin typeface="Century Gothic"/>
                <a:ea typeface="Century Gothic"/>
                <a:cs typeface="Century Gothic"/>
                <a:sym typeface="Century Gothic"/>
              </a:rPr>
              <a:t>Bath/shower transfer systems</a:t>
            </a:r>
            <a:endParaRPr sz="2000">
              <a:solidFill>
                <a:schemeClr val="lt1"/>
              </a:solidFill>
              <a:latin typeface="Century Gothic"/>
              <a:ea typeface="Century Gothic"/>
              <a:cs typeface="Century Gothic"/>
              <a:sym typeface="Century Gothic"/>
            </a:endParaRPr>
          </a:p>
        </p:txBody>
      </p:sp>
      <p:sp>
        <p:nvSpPr>
          <p:cNvPr id="723" name="Google Shape;723;g382ff056f41_2_118">
            <a:extLst>
              <a:ext uri="{C183D7F6-B498-43B3-948B-1728B52AA6E4}">
                <adec:decorative xmlns:adec="http://schemas.microsoft.com/office/drawing/2017/decorative" val="1"/>
              </a:ext>
            </a:extLst>
          </p:cNvPr>
          <p:cNvSpPr/>
          <p:nvPr/>
        </p:nvSpPr>
        <p:spPr>
          <a:xfrm>
            <a:off x="4577163" y="2021900"/>
            <a:ext cx="33300" cy="3888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g37bd6481528_0_23"/>
          <p:cNvSpPr txBox="1">
            <a:spLocks noGrp="1"/>
          </p:cNvSpPr>
          <p:nvPr>
            <p:ph type="title"/>
          </p:nvPr>
        </p:nvSpPr>
        <p:spPr>
          <a:xfrm>
            <a:off x="484700" y="452722"/>
            <a:ext cx="7055400" cy="8739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lt2"/>
              </a:buClr>
              <a:buSzPts val="4200"/>
              <a:buFont typeface="Century Gothic"/>
              <a:buNone/>
            </a:pPr>
            <a:r>
              <a:rPr lang="en-US"/>
              <a:t>Spectrum of Symptoms</a:t>
            </a:r>
            <a:endParaRPr/>
          </a:p>
        </p:txBody>
      </p:sp>
      <p:sp>
        <p:nvSpPr>
          <p:cNvPr id="195" name="Google Shape;195;g37bd6481528_0_23"/>
          <p:cNvSpPr txBox="1">
            <a:spLocks noGrp="1"/>
          </p:cNvSpPr>
          <p:nvPr>
            <p:ph type="body" idx="1"/>
          </p:nvPr>
        </p:nvSpPr>
        <p:spPr>
          <a:xfrm>
            <a:off x="739775" y="1465198"/>
            <a:ext cx="7662900" cy="4904100"/>
          </a:xfrm>
          <a:prstGeom prst="rect">
            <a:avLst/>
          </a:prstGeom>
          <a:noFill/>
          <a:ln>
            <a:noFill/>
          </a:ln>
        </p:spPr>
        <p:txBody>
          <a:bodyPr spcFirstLastPara="1" wrap="square" lIns="91425" tIns="45700" rIns="91425" bIns="45700" anchor="t" anchorCtr="0">
            <a:normAutofit/>
          </a:bodyPr>
          <a:lstStyle/>
          <a:p>
            <a:pPr marL="342906" lvl="0" indent="-350526" algn="l" rtl="0">
              <a:spcBef>
                <a:spcPts val="0"/>
              </a:spcBef>
              <a:spcAft>
                <a:spcPts val="0"/>
              </a:spcAft>
              <a:buSzPts val="1600"/>
              <a:buChar char="►"/>
            </a:pPr>
            <a:r>
              <a:rPr lang="en-US"/>
              <a:t>Muscle weakness in arms, legs, neck, diaphragm </a:t>
            </a:r>
            <a:endParaRPr/>
          </a:p>
          <a:p>
            <a:pPr marL="342906" lvl="0" indent="-350526" algn="l" rtl="0">
              <a:spcBef>
                <a:spcPts val="1000"/>
              </a:spcBef>
              <a:spcAft>
                <a:spcPts val="0"/>
              </a:spcAft>
              <a:buSzPts val="1600"/>
              <a:buChar char="►"/>
            </a:pPr>
            <a:r>
              <a:rPr lang="en-US"/>
              <a:t>Muscle fasciculations in the arms, legs, tongue</a:t>
            </a:r>
            <a:endParaRPr/>
          </a:p>
          <a:p>
            <a:pPr marL="342906" lvl="0" indent="-340366" algn="l" rtl="0">
              <a:spcBef>
                <a:spcPts val="1000"/>
              </a:spcBef>
              <a:spcAft>
                <a:spcPts val="0"/>
              </a:spcAft>
              <a:buSzPts val="1440"/>
              <a:buChar char="►"/>
            </a:pPr>
            <a:r>
              <a:rPr lang="en-US"/>
              <a:t>Muscle cramps, spasticity, tone, or general muscle tightness</a:t>
            </a:r>
            <a:endParaRPr/>
          </a:p>
          <a:p>
            <a:pPr marL="342906" lvl="0" indent="-350526" algn="l" rtl="0">
              <a:spcBef>
                <a:spcPts val="1000"/>
              </a:spcBef>
              <a:spcAft>
                <a:spcPts val="0"/>
              </a:spcAft>
              <a:buSzPts val="1600"/>
              <a:buChar char="►"/>
            </a:pPr>
            <a:r>
              <a:rPr lang="en-US"/>
              <a:t>Slurred speech (dysarthric progressing to anarthric)</a:t>
            </a:r>
            <a:endParaRPr/>
          </a:p>
          <a:p>
            <a:pPr marL="342906" lvl="0" indent="-350526" algn="l" rtl="0">
              <a:spcBef>
                <a:spcPts val="1000"/>
              </a:spcBef>
              <a:spcAft>
                <a:spcPts val="0"/>
              </a:spcAft>
              <a:buSzPts val="1600"/>
              <a:buChar char="►"/>
            </a:pPr>
            <a:r>
              <a:rPr lang="en-US"/>
              <a:t>Difficulty chewing and swallowing</a:t>
            </a:r>
            <a:endParaRPr/>
          </a:p>
          <a:p>
            <a:pPr marL="342906" lvl="0" indent="-350526" algn="l" rtl="0">
              <a:spcBef>
                <a:spcPts val="1000"/>
              </a:spcBef>
              <a:spcAft>
                <a:spcPts val="0"/>
              </a:spcAft>
              <a:buSzPts val="1600"/>
              <a:buChar char="►"/>
            </a:pPr>
            <a:r>
              <a:rPr lang="en-US"/>
              <a:t>Difficulty breathing</a:t>
            </a:r>
            <a:endParaRPr/>
          </a:p>
          <a:p>
            <a:pPr marL="342906" lvl="0" indent="-340366" algn="l" rtl="0">
              <a:spcBef>
                <a:spcPts val="1000"/>
              </a:spcBef>
              <a:spcAft>
                <a:spcPts val="0"/>
              </a:spcAft>
              <a:buSzPts val="1440"/>
              <a:buChar char="►"/>
            </a:pPr>
            <a:r>
              <a:rPr lang="en-US"/>
              <a:t>Cognitive/behavior changes</a:t>
            </a:r>
            <a:endParaRPr/>
          </a:p>
          <a:p>
            <a:pPr marL="0" lvl="0" indent="0" algn="ctr" rtl="0">
              <a:spcBef>
                <a:spcPts val="1000"/>
              </a:spcBef>
              <a:spcAft>
                <a:spcPts val="0"/>
              </a:spcAft>
              <a:buNone/>
            </a:pPr>
            <a:r>
              <a:rPr lang="en-US"/>
              <a:t>*PROGRESSION VARIES SIGNIFICANTLY*</a:t>
            </a:r>
            <a:endParaRPr/>
          </a:p>
        </p:txBody>
      </p:sp>
      <p:pic>
        <p:nvPicPr>
          <p:cNvPr id="196" name="Google Shape;196;g37bd6481528_0_23" descr="University of New Mexico Hospital logo"/>
          <p:cNvPicPr preferRelativeResize="0"/>
          <p:nvPr/>
        </p:nvPicPr>
        <p:blipFill rotWithShape="1">
          <a:blip r:embed="rId3">
            <a:alphaModFix/>
          </a:blip>
          <a:srcRect/>
          <a:stretch/>
        </p:blipFill>
        <p:spPr>
          <a:xfrm>
            <a:off x="7954158" y="518269"/>
            <a:ext cx="1177736" cy="873804"/>
          </a:xfrm>
          <a:prstGeom prst="rect">
            <a:avLst/>
          </a:prstGeom>
          <a:noFill/>
          <a:ln>
            <a:noFill/>
          </a:ln>
        </p:spPr>
      </p:pic>
      <p:pic>
        <p:nvPicPr>
          <p:cNvPr id="197" name="Google Shape;197;g37bd6481528_0_23" descr="Everyone is Different text"/>
          <p:cNvPicPr preferRelativeResize="0"/>
          <p:nvPr/>
        </p:nvPicPr>
        <p:blipFill rotWithShape="1">
          <a:blip r:embed="rId4">
            <a:alphaModFix/>
          </a:blip>
          <a:srcRect l="2085" t="8007" b="10366"/>
          <a:stretch/>
        </p:blipFill>
        <p:spPr>
          <a:xfrm>
            <a:off x="2677349" y="5363278"/>
            <a:ext cx="3789320" cy="1203393"/>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g382ff056f41_2_127"/>
          <p:cNvSpPr txBox="1">
            <a:spLocks noGrp="1"/>
          </p:cNvSpPr>
          <p:nvPr>
            <p:ph type="title"/>
          </p:nvPr>
        </p:nvSpPr>
        <p:spPr>
          <a:xfrm>
            <a:off x="484710" y="452718"/>
            <a:ext cx="7055400" cy="1400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Bathing - High Tech</a:t>
            </a:r>
            <a:endParaRPr/>
          </a:p>
        </p:txBody>
      </p:sp>
      <p:sp>
        <p:nvSpPr>
          <p:cNvPr id="732" name="Google Shape;732;g382ff056f41_2_127"/>
          <p:cNvSpPr txBox="1"/>
          <p:nvPr/>
        </p:nvSpPr>
        <p:spPr>
          <a:xfrm>
            <a:off x="966550" y="1907825"/>
            <a:ext cx="37338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a:solidFill>
                  <a:schemeClr val="lt1"/>
                </a:solidFill>
                <a:latin typeface="Century Gothic"/>
                <a:ea typeface="Century Gothic"/>
                <a:cs typeface="Century Gothic"/>
                <a:sym typeface="Century Gothic"/>
              </a:rPr>
              <a:t>Bath lift</a:t>
            </a:r>
            <a:endParaRPr sz="2000">
              <a:solidFill>
                <a:schemeClr val="lt1"/>
              </a:solidFill>
              <a:latin typeface="Century Gothic"/>
              <a:ea typeface="Century Gothic"/>
              <a:cs typeface="Century Gothic"/>
              <a:sym typeface="Century Gothic"/>
            </a:endParaRPr>
          </a:p>
        </p:txBody>
      </p:sp>
      <p:pic>
        <p:nvPicPr>
          <p:cNvPr id="730" name="Google Shape;730;g382ff056f41_2_127" descr="bathtub lift"/>
          <p:cNvPicPr preferRelativeResize="0"/>
          <p:nvPr/>
        </p:nvPicPr>
        <p:blipFill>
          <a:blip r:embed="rId3">
            <a:alphaModFix/>
          </a:blip>
          <a:stretch>
            <a:fillRect/>
          </a:stretch>
        </p:blipFill>
        <p:spPr>
          <a:xfrm>
            <a:off x="966575" y="2455124"/>
            <a:ext cx="3733800" cy="3733800"/>
          </a:xfrm>
          <a:prstGeom prst="rect">
            <a:avLst/>
          </a:prstGeom>
          <a:noFill/>
          <a:ln>
            <a:noFill/>
          </a:ln>
        </p:spPr>
      </p:pic>
      <p:sp>
        <p:nvSpPr>
          <p:cNvPr id="733" name="Google Shape;733;g382ff056f41_2_127"/>
          <p:cNvSpPr txBox="1"/>
          <p:nvPr/>
        </p:nvSpPr>
        <p:spPr>
          <a:xfrm>
            <a:off x="5432125" y="1907825"/>
            <a:ext cx="2631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a:solidFill>
                  <a:schemeClr val="lt1"/>
                </a:solidFill>
                <a:latin typeface="Century Gothic"/>
                <a:ea typeface="Century Gothic"/>
                <a:cs typeface="Century Gothic"/>
                <a:sym typeface="Century Gothic"/>
              </a:rPr>
              <a:t>Hoyer lift</a:t>
            </a:r>
            <a:endParaRPr sz="2000">
              <a:solidFill>
                <a:schemeClr val="lt1"/>
              </a:solidFill>
              <a:latin typeface="Century Gothic"/>
              <a:ea typeface="Century Gothic"/>
              <a:cs typeface="Century Gothic"/>
              <a:sym typeface="Century Gothic"/>
            </a:endParaRPr>
          </a:p>
        </p:txBody>
      </p:sp>
      <p:pic>
        <p:nvPicPr>
          <p:cNvPr id="731" name="Google Shape;731;g382ff056f41_2_127" descr="hoyer lift"/>
          <p:cNvPicPr preferRelativeResize="0"/>
          <p:nvPr/>
        </p:nvPicPr>
        <p:blipFill>
          <a:blip r:embed="rId4">
            <a:alphaModFix/>
          </a:blip>
          <a:stretch>
            <a:fillRect/>
          </a:stretch>
        </p:blipFill>
        <p:spPr>
          <a:xfrm>
            <a:off x="5432125" y="2455125"/>
            <a:ext cx="2630993" cy="3733800"/>
          </a:xfrm>
          <a:prstGeom prst="rect">
            <a:avLst/>
          </a:prstGeom>
          <a:noFill/>
          <a:ln>
            <a:noFill/>
          </a:ln>
        </p:spPr>
      </p:pic>
      <p:sp>
        <p:nvSpPr>
          <p:cNvPr id="734" name="Google Shape;734;g382ff056f41_2_127">
            <a:extLst>
              <a:ext uri="{C183D7F6-B498-43B3-948B-1728B52AA6E4}">
                <adec:decorative xmlns:adec="http://schemas.microsoft.com/office/drawing/2017/decorative" val="1"/>
              </a:ext>
            </a:extLst>
          </p:cNvPr>
          <p:cNvSpPr/>
          <p:nvPr/>
        </p:nvSpPr>
        <p:spPr>
          <a:xfrm>
            <a:off x="5052738" y="1907825"/>
            <a:ext cx="27000" cy="4363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g382ff056f41_2_148"/>
          <p:cNvSpPr txBox="1">
            <a:spLocks noGrp="1"/>
          </p:cNvSpPr>
          <p:nvPr>
            <p:ph type="title"/>
          </p:nvPr>
        </p:nvSpPr>
        <p:spPr>
          <a:xfrm>
            <a:off x="484710" y="452718"/>
            <a:ext cx="7055400" cy="1400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Toileting- </a:t>
            </a:r>
            <a:r>
              <a:rPr lang="en-US" sz="4400"/>
              <a:t>Low Tech  </a:t>
            </a:r>
            <a:br>
              <a:rPr lang="en-US" sz="4400"/>
            </a:br>
            <a:endParaRPr/>
          </a:p>
        </p:txBody>
      </p:sp>
      <p:sp>
        <p:nvSpPr>
          <p:cNvPr id="741" name="Google Shape;741;g382ff056f41_2_148"/>
          <p:cNvSpPr txBox="1">
            <a:spLocks noGrp="1"/>
          </p:cNvSpPr>
          <p:nvPr>
            <p:ph type="body" idx="1"/>
          </p:nvPr>
        </p:nvSpPr>
        <p:spPr>
          <a:xfrm>
            <a:off x="802250" y="1796950"/>
            <a:ext cx="7850700" cy="4648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sz="2800"/>
              <a:t>Urinals, bed pans, external catheter, briefs  </a:t>
            </a:r>
            <a:endParaRPr/>
          </a:p>
          <a:p>
            <a:pPr marL="0" lvl="0" indent="0" algn="l" rtl="0">
              <a:lnSpc>
                <a:spcPct val="90000"/>
              </a:lnSpc>
              <a:spcBef>
                <a:spcPts val="1000"/>
              </a:spcBef>
              <a:spcAft>
                <a:spcPts val="0"/>
              </a:spcAft>
              <a:buClr>
                <a:schemeClr val="dk1"/>
              </a:buClr>
              <a:buSzPts val="300"/>
              <a:buNone/>
            </a:pPr>
            <a:endParaRPr sz="300"/>
          </a:p>
          <a:p>
            <a:pPr marL="0" lvl="0" indent="0" algn="l" rtl="0">
              <a:lnSpc>
                <a:spcPct val="90000"/>
              </a:lnSpc>
              <a:spcBef>
                <a:spcPts val="400"/>
              </a:spcBef>
              <a:spcAft>
                <a:spcPts val="0"/>
              </a:spcAft>
              <a:buClr>
                <a:schemeClr val="dk1"/>
              </a:buClr>
              <a:buSzPts val="2000"/>
              <a:buNone/>
            </a:pPr>
            <a:endParaRPr/>
          </a:p>
          <a:p>
            <a:pPr marL="228600" lvl="0" indent="-50800" algn="l" rtl="0">
              <a:lnSpc>
                <a:spcPct val="90000"/>
              </a:lnSpc>
              <a:spcBef>
                <a:spcPts val="1000"/>
              </a:spcBef>
              <a:spcAft>
                <a:spcPts val="0"/>
              </a:spcAft>
              <a:buClr>
                <a:schemeClr val="dk1"/>
              </a:buClr>
              <a:buSzPts val="2800"/>
              <a:buNone/>
            </a:pPr>
            <a:endParaRPr/>
          </a:p>
        </p:txBody>
      </p:sp>
      <p:pic>
        <p:nvPicPr>
          <p:cNvPr id="742" name="Google Shape;742;g382ff056f41_2_148" descr="Picture 2"/>
          <p:cNvPicPr preferRelativeResize="0"/>
          <p:nvPr/>
        </p:nvPicPr>
        <p:blipFill rotWithShape="1">
          <a:blip r:embed="rId3">
            <a:alphaModFix/>
          </a:blip>
          <a:srcRect/>
          <a:stretch/>
        </p:blipFill>
        <p:spPr>
          <a:xfrm>
            <a:off x="1412035" y="2745183"/>
            <a:ext cx="1657350" cy="1200151"/>
          </a:xfrm>
          <a:prstGeom prst="rect">
            <a:avLst/>
          </a:prstGeom>
          <a:noFill/>
          <a:ln>
            <a:noFill/>
          </a:ln>
        </p:spPr>
      </p:pic>
      <p:pic>
        <p:nvPicPr>
          <p:cNvPr id="746" name="Google Shape;746;g382ff056f41_2_148" descr="Picture 2"/>
          <p:cNvPicPr preferRelativeResize="0"/>
          <p:nvPr/>
        </p:nvPicPr>
        <p:blipFill rotWithShape="1">
          <a:blip r:embed="rId4">
            <a:alphaModFix/>
          </a:blip>
          <a:srcRect/>
          <a:stretch/>
        </p:blipFill>
        <p:spPr>
          <a:xfrm>
            <a:off x="3405141" y="2745183"/>
            <a:ext cx="1947650" cy="978697"/>
          </a:xfrm>
          <a:prstGeom prst="rect">
            <a:avLst/>
          </a:prstGeom>
          <a:noFill/>
          <a:ln>
            <a:noFill/>
          </a:ln>
        </p:spPr>
      </p:pic>
      <p:pic>
        <p:nvPicPr>
          <p:cNvPr id="747" name="Google Shape;747;g382ff056f41_2_148" descr="Picture 3"/>
          <p:cNvPicPr preferRelativeResize="0"/>
          <p:nvPr/>
        </p:nvPicPr>
        <p:blipFill rotWithShape="1">
          <a:blip r:embed="rId5">
            <a:alphaModFix/>
          </a:blip>
          <a:srcRect/>
          <a:stretch/>
        </p:blipFill>
        <p:spPr>
          <a:xfrm>
            <a:off x="5842285" y="2731122"/>
            <a:ext cx="1593056" cy="1006813"/>
          </a:xfrm>
          <a:prstGeom prst="rect">
            <a:avLst/>
          </a:prstGeom>
          <a:noFill/>
          <a:ln>
            <a:noFill/>
          </a:ln>
        </p:spPr>
      </p:pic>
      <p:pic>
        <p:nvPicPr>
          <p:cNvPr id="743" name="Google Shape;743;g382ff056f41_2_148" descr="Picture 4"/>
          <p:cNvPicPr preferRelativeResize="0"/>
          <p:nvPr/>
        </p:nvPicPr>
        <p:blipFill rotWithShape="1">
          <a:blip r:embed="rId6">
            <a:alphaModFix/>
          </a:blip>
          <a:srcRect/>
          <a:stretch/>
        </p:blipFill>
        <p:spPr>
          <a:xfrm>
            <a:off x="1704928" y="4197746"/>
            <a:ext cx="1071563" cy="1071564"/>
          </a:xfrm>
          <a:prstGeom prst="rect">
            <a:avLst/>
          </a:prstGeom>
          <a:noFill/>
          <a:ln>
            <a:noFill/>
          </a:ln>
        </p:spPr>
      </p:pic>
      <p:pic>
        <p:nvPicPr>
          <p:cNvPr id="744" name="Google Shape;744;g382ff056f41_2_148" descr="Picture 1"/>
          <p:cNvPicPr preferRelativeResize="0"/>
          <p:nvPr/>
        </p:nvPicPr>
        <p:blipFill rotWithShape="1">
          <a:blip r:embed="rId7">
            <a:alphaModFix/>
          </a:blip>
          <a:srcRect l="19200" b="10799"/>
          <a:stretch/>
        </p:blipFill>
        <p:spPr>
          <a:xfrm>
            <a:off x="3421400" y="4066888"/>
            <a:ext cx="1775975" cy="1987075"/>
          </a:xfrm>
          <a:prstGeom prst="rect">
            <a:avLst/>
          </a:prstGeom>
          <a:noFill/>
          <a:ln>
            <a:noFill/>
          </a:ln>
        </p:spPr>
      </p:pic>
      <p:pic>
        <p:nvPicPr>
          <p:cNvPr id="745" name="Google Shape;745;g382ff056f41_2_148" descr="Picture 3"/>
          <p:cNvPicPr preferRelativeResize="0"/>
          <p:nvPr/>
        </p:nvPicPr>
        <p:blipFill rotWithShape="1">
          <a:blip r:embed="rId8">
            <a:alphaModFix/>
          </a:blip>
          <a:srcRect/>
          <a:stretch/>
        </p:blipFill>
        <p:spPr>
          <a:xfrm>
            <a:off x="5842271" y="4197750"/>
            <a:ext cx="1391920" cy="139192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g382ff056f41_2_160"/>
          <p:cNvSpPr txBox="1">
            <a:spLocks noGrp="1"/>
          </p:cNvSpPr>
          <p:nvPr>
            <p:ph type="title"/>
          </p:nvPr>
        </p:nvSpPr>
        <p:spPr>
          <a:xfrm>
            <a:off x="232556" y="114263"/>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Toileting- Medium Tech</a:t>
            </a:r>
            <a:endParaRPr/>
          </a:p>
        </p:txBody>
      </p:sp>
      <p:sp>
        <p:nvSpPr>
          <p:cNvPr id="754" name="Google Shape;754;g382ff056f41_2_160"/>
          <p:cNvSpPr txBox="1">
            <a:spLocks noGrp="1"/>
          </p:cNvSpPr>
          <p:nvPr>
            <p:ph type="body" idx="1"/>
          </p:nvPr>
        </p:nvSpPr>
        <p:spPr>
          <a:xfrm>
            <a:off x="556606" y="2072760"/>
            <a:ext cx="2171700" cy="43512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200"/>
              <a:buNone/>
            </a:pPr>
            <a:r>
              <a:rPr lang="en-US" sz="2200"/>
              <a:t>Grab bars </a:t>
            </a:r>
            <a:endParaRPr sz="2200"/>
          </a:p>
          <a:p>
            <a:pPr marL="0" lvl="0" indent="0" algn="ctr" rtl="0">
              <a:lnSpc>
                <a:spcPct val="90000"/>
              </a:lnSpc>
              <a:spcBef>
                <a:spcPts val="1000"/>
              </a:spcBef>
              <a:spcAft>
                <a:spcPts val="0"/>
              </a:spcAft>
              <a:buClr>
                <a:schemeClr val="dk1"/>
              </a:buClr>
              <a:buSzPts val="2200"/>
              <a:buNone/>
            </a:pPr>
            <a:endParaRPr sz="2200"/>
          </a:p>
          <a:p>
            <a:pPr marL="0" lvl="0" indent="0" algn="l" rtl="0">
              <a:lnSpc>
                <a:spcPct val="90000"/>
              </a:lnSpc>
              <a:spcBef>
                <a:spcPts val="1000"/>
              </a:spcBef>
              <a:spcAft>
                <a:spcPts val="0"/>
              </a:spcAft>
              <a:buClr>
                <a:schemeClr val="dk1"/>
              </a:buClr>
              <a:buSzPts val="2800"/>
              <a:buNone/>
            </a:pPr>
            <a:endParaRPr/>
          </a:p>
        </p:txBody>
      </p:sp>
      <p:pic>
        <p:nvPicPr>
          <p:cNvPr id="759" name="Google Shape;759;g382ff056f41_2_160" descr="grab bars for toilet"/>
          <p:cNvPicPr preferRelativeResize="0"/>
          <p:nvPr/>
        </p:nvPicPr>
        <p:blipFill>
          <a:blip r:embed="rId3">
            <a:alphaModFix/>
          </a:blip>
          <a:stretch>
            <a:fillRect/>
          </a:stretch>
        </p:blipFill>
        <p:spPr>
          <a:xfrm>
            <a:off x="556600" y="2658225"/>
            <a:ext cx="2171700" cy="2181397"/>
          </a:xfrm>
          <a:prstGeom prst="rect">
            <a:avLst/>
          </a:prstGeom>
          <a:noFill/>
          <a:ln>
            <a:noFill/>
          </a:ln>
        </p:spPr>
      </p:pic>
      <p:pic>
        <p:nvPicPr>
          <p:cNvPr id="755" name="Google Shape;755;g382ff056f41_2_160" descr="Picture 3"/>
          <p:cNvPicPr preferRelativeResize="0"/>
          <p:nvPr/>
        </p:nvPicPr>
        <p:blipFill rotWithShape="1">
          <a:blip r:embed="rId4">
            <a:alphaModFix/>
          </a:blip>
          <a:srcRect l="40258" b="13845"/>
          <a:stretch/>
        </p:blipFill>
        <p:spPr>
          <a:xfrm>
            <a:off x="3778550" y="2072750"/>
            <a:ext cx="1931557" cy="2543300"/>
          </a:xfrm>
          <a:prstGeom prst="rect">
            <a:avLst/>
          </a:prstGeom>
          <a:noFill/>
          <a:ln>
            <a:noFill/>
          </a:ln>
        </p:spPr>
      </p:pic>
      <p:sp>
        <p:nvSpPr>
          <p:cNvPr id="758" name="Google Shape;758;g382ff056f41_2_160"/>
          <p:cNvSpPr txBox="1"/>
          <p:nvPr/>
        </p:nvSpPr>
        <p:spPr>
          <a:xfrm>
            <a:off x="3244325" y="4774525"/>
            <a:ext cx="3000000" cy="4893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sz="2200">
                <a:solidFill>
                  <a:schemeClr val="lt1"/>
                </a:solidFill>
                <a:latin typeface="Century Gothic"/>
                <a:ea typeface="Century Gothic"/>
                <a:cs typeface="Century Gothic"/>
                <a:sym typeface="Century Gothic"/>
              </a:rPr>
              <a:t>Toilet safety frame </a:t>
            </a:r>
            <a:endParaRPr/>
          </a:p>
        </p:txBody>
      </p:sp>
      <p:sp>
        <p:nvSpPr>
          <p:cNvPr id="756" name="Google Shape;756;g382ff056f41_2_160"/>
          <p:cNvSpPr txBox="1"/>
          <p:nvPr/>
        </p:nvSpPr>
        <p:spPr>
          <a:xfrm>
            <a:off x="6395019" y="1997751"/>
            <a:ext cx="2457600" cy="1513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Bedside Commode</a:t>
            </a:r>
            <a:endParaRPr sz="1600">
              <a:solidFill>
                <a:schemeClr val="lt1"/>
              </a:solidFill>
            </a:endParaRPr>
          </a:p>
          <a:p>
            <a:pPr marL="457200" marR="0" lvl="0" indent="0" algn="l" rtl="0">
              <a:lnSpc>
                <a:spcPct val="100000"/>
              </a:lnSpc>
              <a:spcBef>
                <a:spcPts val="400"/>
              </a:spcBef>
              <a:spcAft>
                <a:spcPts val="0"/>
              </a:spcAft>
              <a:buNone/>
            </a:pPr>
            <a:endParaRPr>
              <a:solidFill>
                <a:schemeClr val="lt1"/>
              </a:solidFill>
            </a:endParaRPr>
          </a:p>
          <a:p>
            <a:pPr marL="0" marR="0" lvl="0" indent="0" algn="ctr" rtl="0">
              <a:spcBef>
                <a:spcPts val="600"/>
              </a:spcBef>
              <a:spcAft>
                <a:spcPts val="0"/>
              </a:spcAft>
              <a:buNone/>
            </a:pPr>
            <a:endParaRPr sz="2200">
              <a:solidFill>
                <a:schemeClr val="dk1"/>
              </a:solidFill>
              <a:latin typeface="Calibri"/>
              <a:ea typeface="Calibri"/>
              <a:cs typeface="Calibri"/>
              <a:sym typeface="Calibri"/>
            </a:endParaRPr>
          </a:p>
        </p:txBody>
      </p:sp>
      <p:pic>
        <p:nvPicPr>
          <p:cNvPr id="757" name="Google Shape;757;g382ff056f41_2_160" descr="Picture 6"/>
          <p:cNvPicPr preferRelativeResize="0"/>
          <p:nvPr/>
        </p:nvPicPr>
        <p:blipFill rotWithShape="1">
          <a:blip r:embed="rId5">
            <a:alphaModFix/>
          </a:blip>
          <a:srcRect/>
          <a:stretch/>
        </p:blipFill>
        <p:spPr>
          <a:xfrm>
            <a:off x="6844800" y="3009074"/>
            <a:ext cx="1558050" cy="2050041"/>
          </a:xfrm>
          <a:prstGeom prst="rect">
            <a:avLst/>
          </a:prstGeom>
          <a:noFill/>
          <a:ln>
            <a:noFill/>
          </a:ln>
        </p:spPr>
      </p:pic>
      <p:sp>
        <p:nvSpPr>
          <p:cNvPr id="760" name="Google Shape;760;g382ff056f41_2_160">
            <a:extLst>
              <a:ext uri="{C183D7F6-B498-43B3-948B-1728B52AA6E4}">
                <adec:decorative xmlns:adec="http://schemas.microsoft.com/office/drawing/2017/decorative" val="1"/>
              </a:ext>
            </a:extLst>
          </p:cNvPr>
          <p:cNvSpPr/>
          <p:nvPr/>
        </p:nvSpPr>
        <p:spPr>
          <a:xfrm>
            <a:off x="3066625" y="1719100"/>
            <a:ext cx="27000" cy="4363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761" name="Google Shape;761;g382ff056f41_2_160">
            <a:extLst>
              <a:ext uri="{C183D7F6-B498-43B3-948B-1728B52AA6E4}">
                <adec:decorative xmlns:adec="http://schemas.microsoft.com/office/drawing/2017/decorative" val="1"/>
              </a:ext>
            </a:extLst>
          </p:cNvPr>
          <p:cNvSpPr/>
          <p:nvPr/>
        </p:nvSpPr>
        <p:spPr>
          <a:xfrm>
            <a:off x="6306175" y="1763000"/>
            <a:ext cx="27000" cy="4363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g37c2ac27413_1_24"/>
          <p:cNvSpPr txBox="1">
            <a:spLocks noGrp="1"/>
          </p:cNvSpPr>
          <p:nvPr>
            <p:ph type="title"/>
          </p:nvPr>
        </p:nvSpPr>
        <p:spPr>
          <a:xfrm>
            <a:off x="484710" y="452718"/>
            <a:ext cx="7055400" cy="1400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Toileting- Medium Tech </a:t>
            </a:r>
            <a:endParaRPr/>
          </a:p>
        </p:txBody>
      </p:sp>
      <p:sp>
        <p:nvSpPr>
          <p:cNvPr id="768" name="Google Shape;768;g37c2ac27413_1_24"/>
          <p:cNvSpPr txBox="1">
            <a:spLocks noGrp="1"/>
          </p:cNvSpPr>
          <p:nvPr>
            <p:ph type="body" idx="1"/>
          </p:nvPr>
        </p:nvSpPr>
        <p:spPr>
          <a:xfrm>
            <a:off x="943775" y="1924151"/>
            <a:ext cx="3298200" cy="4195800"/>
          </a:xfrm>
          <a:prstGeom prst="rect">
            <a:avLst/>
          </a:prstGeom>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200"/>
              <a:buFont typeface="Arial"/>
              <a:buNone/>
            </a:pPr>
            <a:r>
              <a:rPr lang="en-US" sz="2300"/>
              <a:t>Raised Toilet Seat </a:t>
            </a:r>
            <a:endParaRPr sz="1900"/>
          </a:p>
          <a:p>
            <a:pPr marL="342906" lvl="0" indent="0" algn="l" rtl="0">
              <a:spcBef>
                <a:spcPts val="400"/>
              </a:spcBef>
              <a:spcAft>
                <a:spcPts val="0"/>
              </a:spcAft>
              <a:buNone/>
            </a:pPr>
            <a:endParaRPr/>
          </a:p>
          <a:p>
            <a:pPr marL="0" lvl="0" indent="0" algn="l" rtl="0">
              <a:spcBef>
                <a:spcPts val="1000"/>
              </a:spcBef>
              <a:spcAft>
                <a:spcPts val="0"/>
              </a:spcAft>
              <a:buNone/>
            </a:pPr>
            <a:endParaRPr/>
          </a:p>
        </p:txBody>
      </p:sp>
      <p:pic>
        <p:nvPicPr>
          <p:cNvPr id="770" name="Google Shape;770;g37c2ac27413_1_24" descr="Picture 3"/>
          <p:cNvPicPr preferRelativeResize="0"/>
          <p:nvPr/>
        </p:nvPicPr>
        <p:blipFill rotWithShape="1">
          <a:blip r:embed="rId3">
            <a:alphaModFix/>
          </a:blip>
          <a:srcRect t="17313" b="16832"/>
          <a:stretch/>
        </p:blipFill>
        <p:spPr>
          <a:xfrm>
            <a:off x="943785" y="2672875"/>
            <a:ext cx="3298200" cy="3393382"/>
          </a:xfrm>
          <a:prstGeom prst="rect">
            <a:avLst/>
          </a:prstGeom>
          <a:noFill/>
          <a:ln>
            <a:noFill/>
          </a:ln>
        </p:spPr>
      </p:pic>
      <p:sp>
        <p:nvSpPr>
          <p:cNvPr id="769" name="Google Shape;769;g37c2ac27413_1_24"/>
          <p:cNvSpPr txBox="1">
            <a:spLocks noGrp="1"/>
          </p:cNvSpPr>
          <p:nvPr>
            <p:ph type="body" idx="2"/>
          </p:nvPr>
        </p:nvSpPr>
        <p:spPr>
          <a:xfrm>
            <a:off x="5215400" y="2047468"/>
            <a:ext cx="3298200" cy="42003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Clr>
                <a:schemeClr val="dk1"/>
              </a:buClr>
              <a:buFont typeface="Arial"/>
              <a:buNone/>
            </a:pPr>
            <a:r>
              <a:rPr lang="en-US" sz="2300"/>
              <a:t>Toilevator</a:t>
            </a:r>
            <a:r>
              <a:rPr lang="en-US" sz="2300">
                <a:solidFill>
                  <a:schemeClr val="dk1"/>
                </a:solidFill>
              </a:rPr>
              <a:t> </a:t>
            </a:r>
            <a:endParaRPr sz="2300">
              <a:solidFill>
                <a:schemeClr val="dk1"/>
              </a:solidFill>
            </a:endParaRPr>
          </a:p>
          <a:p>
            <a:pPr marL="0" lvl="0" indent="0" algn="l" rtl="0">
              <a:spcBef>
                <a:spcPts val="400"/>
              </a:spcBef>
              <a:spcAft>
                <a:spcPts val="0"/>
              </a:spcAft>
              <a:buNone/>
            </a:pPr>
            <a:endParaRPr sz="2000">
              <a:latin typeface="Calibri"/>
              <a:ea typeface="Calibri"/>
              <a:cs typeface="Calibri"/>
              <a:sym typeface="Calibri"/>
            </a:endParaRPr>
          </a:p>
          <a:p>
            <a:pPr marL="0" lvl="0" indent="0" algn="l" rtl="0">
              <a:spcBef>
                <a:spcPts val="1000"/>
              </a:spcBef>
              <a:spcAft>
                <a:spcPts val="0"/>
              </a:spcAft>
              <a:buNone/>
            </a:pPr>
            <a:endParaRPr/>
          </a:p>
        </p:txBody>
      </p:sp>
      <p:pic>
        <p:nvPicPr>
          <p:cNvPr id="771" name="Google Shape;771;g37c2ac27413_1_24" descr="toilet elevator"/>
          <p:cNvPicPr preferRelativeResize="0"/>
          <p:nvPr/>
        </p:nvPicPr>
        <p:blipFill>
          <a:blip r:embed="rId4">
            <a:alphaModFix/>
          </a:blip>
          <a:stretch>
            <a:fillRect/>
          </a:stretch>
        </p:blipFill>
        <p:spPr>
          <a:xfrm>
            <a:off x="5081075" y="2672880"/>
            <a:ext cx="3298200" cy="2798063"/>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g382ff056f41_2_174"/>
          <p:cNvSpPr txBox="1">
            <a:spLocks noGrp="1"/>
          </p:cNvSpPr>
          <p:nvPr>
            <p:ph type="title"/>
          </p:nvPr>
        </p:nvSpPr>
        <p:spPr>
          <a:xfrm>
            <a:off x="484710" y="452718"/>
            <a:ext cx="7055400" cy="1400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Toileting- Hygiene Tech </a:t>
            </a:r>
            <a:endParaRPr/>
          </a:p>
        </p:txBody>
      </p:sp>
      <p:sp>
        <p:nvSpPr>
          <p:cNvPr id="777" name="Google Shape;777;g382ff056f41_2_174"/>
          <p:cNvSpPr txBox="1">
            <a:spLocks noGrp="1"/>
          </p:cNvSpPr>
          <p:nvPr>
            <p:ph type="body" idx="1"/>
          </p:nvPr>
        </p:nvSpPr>
        <p:spPr>
          <a:xfrm>
            <a:off x="5481688" y="5223375"/>
            <a:ext cx="2113800" cy="9048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r>
              <a:rPr lang="en-US" sz="2000"/>
              <a:t>Bidet systems </a:t>
            </a:r>
            <a:endParaRPr sz="2000"/>
          </a:p>
          <a:p>
            <a:pPr marL="228600" lvl="0" indent="-50800" algn="ctr" rtl="0">
              <a:lnSpc>
                <a:spcPct val="90000"/>
              </a:lnSpc>
              <a:spcBef>
                <a:spcPts val="1000"/>
              </a:spcBef>
              <a:spcAft>
                <a:spcPts val="0"/>
              </a:spcAft>
              <a:buClr>
                <a:schemeClr val="dk1"/>
              </a:buClr>
              <a:buSzPts val="2800"/>
              <a:buNone/>
            </a:pPr>
            <a:endParaRPr sz="2000"/>
          </a:p>
        </p:txBody>
      </p:sp>
      <p:pic>
        <p:nvPicPr>
          <p:cNvPr id="779" name="Google Shape;779;g382ff056f41_2_174" descr="Bidet systems"/>
          <p:cNvPicPr preferRelativeResize="0"/>
          <p:nvPr/>
        </p:nvPicPr>
        <p:blipFill>
          <a:blip r:embed="rId3">
            <a:alphaModFix/>
          </a:blip>
          <a:stretch>
            <a:fillRect/>
          </a:stretch>
        </p:blipFill>
        <p:spPr>
          <a:xfrm>
            <a:off x="608350" y="1853118"/>
            <a:ext cx="3760065" cy="4700081"/>
          </a:xfrm>
          <a:prstGeom prst="rect">
            <a:avLst/>
          </a:prstGeom>
          <a:noFill/>
          <a:ln>
            <a:noFill/>
          </a:ln>
        </p:spPr>
      </p:pic>
      <p:pic>
        <p:nvPicPr>
          <p:cNvPr id="778" name="Google Shape;778;g382ff056f41_2_174" descr="Picture 2"/>
          <p:cNvPicPr preferRelativeResize="0"/>
          <p:nvPr/>
        </p:nvPicPr>
        <p:blipFill rotWithShape="1">
          <a:blip r:embed="rId4">
            <a:alphaModFix/>
          </a:blip>
          <a:srcRect t="51405" r="41057" b="9603"/>
          <a:stretch/>
        </p:blipFill>
        <p:spPr>
          <a:xfrm>
            <a:off x="4775563" y="1853125"/>
            <a:ext cx="3526075" cy="2691171"/>
          </a:xfrm>
          <a:prstGeom prst="rect">
            <a:avLst/>
          </a:prstGeom>
          <a:noFill/>
          <a:ln>
            <a:noFill/>
          </a:ln>
        </p:spPr>
      </p:pic>
      <p:sp>
        <p:nvSpPr>
          <p:cNvPr id="780" name="Google Shape;780;g382ff056f41_2_174">
            <a:extLst>
              <a:ext uri="{C183D7F6-B498-43B3-948B-1728B52AA6E4}">
                <adec:decorative xmlns:adec="http://schemas.microsoft.com/office/drawing/2017/decorative" val="1"/>
              </a:ext>
            </a:extLst>
          </p:cNvPr>
          <p:cNvSpPr/>
          <p:nvPr/>
        </p:nvSpPr>
        <p:spPr>
          <a:xfrm>
            <a:off x="4558500" y="1778500"/>
            <a:ext cx="27000" cy="4363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g38857d1af27_1_1"/>
          <p:cNvSpPr txBox="1">
            <a:spLocks noGrp="1"/>
          </p:cNvSpPr>
          <p:nvPr>
            <p:ph type="title"/>
          </p:nvPr>
        </p:nvSpPr>
        <p:spPr>
          <a:xfrm>
            <a:off x="484710" y="452718"/>
            <a:ext cx="7055400" cy="1400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Summary</a:t>
            </a:r>
            <a:endParaRPr/>
          </a:p>
        </p:txBody>
      </p:sp>
      <p:sp>
        <p:nvSpPr>
          <p:cNvPr id="786" name="Google Shape;786;g38857d1af27_1_1"/>
          <p:cNvSpPr txBox="1">
            <a:spLocks noGrp="1"/>
          </p:cNvSpPr>
          <p:nvPr>
            <p:ph type="body" idx="1"/>
          </p:nvPr>
        </p:nvSpPr>
        <p:spPr>
          <a:xfrm>
            <a:off x="827700" y="1493725"/>
            <a:ext cx="6711600" cy="4754700"/>
          </a:xfrm>
          <a:prstGeom prst="rect">
            <a:avLst/>
          </a:prstGeom>
          <a:noFill/>
          <a:ln>
            <a:noFill/>
          </a:ln>
        </p:spPr>
        <p:txBody>
          <a:bodyPr spcFirstLastPara="1" wrap="square" lIns="91425" tIns="45700" rIns="91425" bIns="45700" anchor="t" anchorCtr="0">
            <a:normAutofit fontScale="85000" lnSpcReduction="10000"/>
          </a:bodyPr>
          <a:lstStyle/>
          <a:p>
            <a:pPr marL="342906" lvl="0" indent="-350526" algn="l" rtl="0">
              <a:spcBef>
                <a:spcPts val="0"/>
              </a:spcBef>
              <a:spcAft>
                <a:spcPts val="0"/>
              </a:spcAft>
              <a:buSzPct val="80000"/>
              <a:buChar char="►"/>
            </a:pPr>
            <a:r>
              <a:rPr lang="en-US"/>
              <a:t>ALS is a progressive disorder with significant variability in presentation</a:t>
            </a:r>
            <a:endParaRPr/>
          </a:p>
          <a:p>
            <a:pPr marL="342906" lvl="0" indent="0" algn="l" rtl="0">
              <a:spcBef>
                <a:spcPts val="0"/>
              </a:spcBef>
              <a:spcAft>
                <a:spcPts val="0"/>
              </a:spcAft>
              <a:buNone/>
            </a:pPr>
            <a:endParaRPr/>
          </a:p>
          <a:p>
            <a:pPr marL="342906" lvl="0" indent="-341890" algn="l" rtl="0">
              <a:spcBef>
                <a:spcPts val="0"/>
              </a:spcBef>
              <a:spcAft>
                <a:spcPts val="0"/>
              </a:spcAft>
              <a:buSzPct val="72000"/>
              <a:buChar char="►"/>
            </a:pPr>
            <a:r>
              <a:rPr lang="en-US"/>
              <a:t>SLPs and OT have a unique role in assessing and supporting pALS ad cALS</a:t>
            </a:r>
            <a:endParaRPr/>
          </a:p>
          <a:p>
            <a:pPr marL="342906" lvl="0" indent="0" algn="l" rtl="0">
              <a:spcBef>
                <a:spcPts val="0"/>
              </a:spcBef>
              <a:spcAft>
                <a:spcPts val="0"/>
              </a:spcAft>
              <a:buNone/>
            </a:pPr>
            <a:endParaRPr/>
          </a:p>
          <a:p>
            <a:pPr marL="342906" lvl="0" indent="-341890" algn="l" rtl="0">
              <a:spcBef>
                <a:spcPts val="0"/>
              </a:spcBef>
              <a:spcAft>
                <a:spcPts val="0"/>
              </a:spcAft>
              <a:buSzPct val="72000"/>
              <a:buChar char="►"/>
            </a:pPr>
            <a:r>
              <a:rPr lang="en-US"/>
              <a:t>pALS require customized solutions for their individual needs</a:t>
            </a:r>
            <a:endParaRPr/>
          </a:p>
          <a:p>
            <a:pPr marL="742961" lvl="1" indent="-272037" algn="l" rtl="0">
              <a:spcBef>
                <a:spcPts val="0"/>
              </a:spcBef>
              <a:spcAft>
                <a:spcPts val="0"/>
              </a:spcAft>
              <a:buSzPct val="79999"/>
              <a:buChar char="►"/>
            </a:pPr>
            <a:r>
              <a:rPr lang="en-US"/>
              <a:t>This changes (sometimes rapidly) along their progression</a:t>
            </a:r>
            <a:endParaRPr/>
          </a:p>
          <a:p>
            <a:pPr marL="742961" lvl="1" indent="-272037" algn="l" rtl="0">
              <a:spcBef>
                <a:spcPts val="0"/>
              </a:spcBef>
              <a:spcAft>
                <a:spcPts val="0"/>
              </a:spcAft>
              <a:buSzPct val="79999"/>
              <a:buChar char="►"/>
            </a:pPr>
            <a:r>
              <a:rPr lang="en-US"/>
              <a:t>Focus may shift to supporting the cALS</a:t>
            </a:r>
            <a:endParaRPr/>
          </a:p>
          <a:p>
            <a:pPr marL="342906" lvl="0" indent="-264166" algn="l" rtl="0">
              <a:spcBef>
                <a:spcPts val="1000"/>
              </a:spcBef>
              <a:spcAft>
                <a:spcPts val="0"/>
              </a:spcAft>
              <a:buSzPct val="80000"/>
              <a:buNone/>
            </a:pPr>
            <a:endParaRPr/>
          </a:p>
          <a:p>
            <a:pPr marL="342906" lvl="0" indent="-350526" algn="l" rtl="0">
              <a:spcBef>
                <a:spcPts val="1000"/>
              </a:spcBef>
              <a:spcAft>
                <a:spcPts val="0"/>
              </a:spcAft>
              <a:buSzPct val="80000"/>
              <a:buChar char="►"/>
            </a:pPr>
            <a:r>
              <a:rPr lang="en-US"/>
              <a:t>We need to consider physical and cognitive/behavioral changes when recommending assistive technology</a:t>
            </a:r>
            <a:endParaRPr/>
          </a:p>
          <a:p>
            <a:pPr marL="742961" lvl="1" indent="-214887" algn="l" rtl="0">
              <a:spcBef>
                <a:spcPts val="1000"/>
              </a:spcBef>
              <a:spcAft>
                <a:spcPts val="0"/>
              </a:spcAft>
              <a:buSzPct val="79999"/>
              <a:buNone/>
            </a:pPr>
            <a:endParaRPr/>
          </a:p>
          <a:p>
            <a:pPr marL="342906" lvl="0" indent="-350526" algn="l" rtl="0">
              <a:spcBef>
                <a:spcPts val="1000"/>
              </a:spcBef>
              <a:spcAft>
                <a:spcPts val="0"/>
              </a:spcAft>
              <a:buSzPct val="80000"/>
              <a:buChar char="►"/>
            </a:pPr>
            <a:r>
              <a:rPr lang="en-US"/>
              <a:t>Combinations of low/medium/high tech assistive technology may be beneficial along the progression</a:t>
            </a:r>
            <a:endParaRPr/>
          </a:p>
          <a:p>
            <a:pPr marL="457206" lvl="1" indent="0" algn="l" rtl="0">
              <a:spcBef>
                <a:spcPts val="1000"/>
              </a:spcBef>
              <a:spcAft>
                <a:spcPts val="0"/>
              </a:spcAft>
              <a:buSzPct val="80000"/>
              <a:buNone/>
            </a:pPr>
            <a:r>
              <a:rPr lang="en-US" sz="1500"/>
              <a:t> </a:t>
            </a:r>
            <a:endParaRPr/>
          </a:p>
          <a:p>
            <a:pPr marL="342906" lvl="0" indent="-350932" algn="l" rtl="0">
              <a:spcBef>
                <a:spcPts val="1000"/>
              </a:spcBef>
              <a:spcAft>
                <a:spcPts val="0"/>
              </a:spcAft>
              <a:buSzPct val="79999"/>
              <a:buChar char="►"/>
            </a:pPr>
            <a:r>
              <a:rPr lang="en-US" sz="2100"/>
              <a:t>Funding sources must also be considered </a:t>
            </a:r>
            <a:endParaRPr sz="1700"/>
          </a:p>
        </p:txBody>
      </p:sp>
      <p:pic>
        <p:nvPicPr>
          <p:cNvPr id="787" name="Google Shape;787;g38857d1af27_1_1" descr="University of New Mexico Hospital logo"/>
          <p:cNvPicPr preferRelativeResize="0"/>
          <p:nvPr/>
        </p:nvPicPr>
        <p:blipFill rotWithShape="1">
          <a:blip r:embed="rId3">
            <a:alphaModFix/>
          </a:blip>
          <a:srcRect/>
          <a:stretch/>
        </p:blipFill>
        <p:spPr>
          <a:xfrm>
            <a:off x="7954158" y="518269"/>
            <a:ext cx="1177736" cy="873804"/>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4"/>
          <p:cNvSpPr txBox="1">
            <a:spLocks noGrp="1"/>
          </p:cNvSpPr>
          <p:nvPr>
            <p:ph type="title"/>
          </p:nvPr>
        </p:nvSpPr>
        <p:spPr>
          <a:xfrm>
            <a:off x="484710" y="452718"/>
            <a:ext cx="7055380"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References</a:t>
            </a:r>
            <a:endParaRPr/>
          </a:p>
        </p:txBody>
      </p:sp>
      <p:sp>
        <p:nvSpPr>
          <p:cNvPr id="793" name="Google Shape;793;p4"/>
          <p:cNvSpPr txBox="1">
            <a:spLocks noGrp="1"/>
          </p:cNvSpPr>
          <p:nvPr>
            <p:ph type="body" idx="1"/>
          </p:nvPr>
        </p:nvSpPr>
        <p:spPr>
          <a:xfrm>
            <a:off x="349700" y="1476500"/>
            <a:ext cx="8353800" cy="5148300"/>
          </a:xfrm>
          <a:prstGeom prst="rect">
            <a:avLst/>
          </a:prstGeom>
          <a:noFill/>
          <a:ln>
            <a:noFill/>
          </a:ln>
        </p:spPr>
        <p:txBody>
          <a:bodyPr spcFirstLastPara="1" wrap="square" lIns="91425" tIns="45700" rIns="91425" bIns="45700" anchor="t" anchorCtr="0">
            <a:normAutofit/>
          </a:bodyPr>
          <a:lstStyle/>
          <a:p>
            <a:pPr marL="342906" lvl="0" indent="-342906" algn="l" rtl="0">
              <a:spcBef>
                <a:spcPts val="1000"/>
              </a:spcBef>
              <a:spcAft>
                <a:spcPts val="0"/>
              </a:spcAft>
              <a:buSzPts val="1440"/>
              <a:buChar char="►"/>
            </a:pPr>
            <a:r>
              <a:rPr lang="en-US"/>
              <a:t>OT:</a:t>
            </a:r>
            <a:endParaRPr/>
          </a:p>
          <a:p>
            <a:pPr marL="0" lvl="0" indent="0" algn="l" rtl="0">
              <a:lnSpc>
                <a:spcPct val="115000"/>
              </a:lnSpc>
              <a:spcBef>
                <a:spcPts val="0"/>
              </a:spcBef>
              <a:spcAft>
                <a:spcPts val="0"/>
              </a:spcAft>
              <a:buNone/>
            </a:pPr>
            <a:r>
              <a:rPr lang="en-US" sz="1800">
                <a:latin typeface="Calibri"/>
                <a:ea typeface="Calibri"/>
                <a:cs typeface="Calibri"/>
                <a:sym typeface="Calibri"/>
              </a:rPr>
              <a:t>ALSA Resource Guide : Functioning when mobility is affected by ALS (2017).</a:t>
            </a:r>
            <a:r>
              <a:rPr lang="en-US" sz="1800">
                <a:uFill>
                  <a:noFill/>
                </a:uFill>
                <a:latin typeface="Calibri"/>
                <a:ea typeface="Calibri"/>
                <a:cs typeface="Calibri"/>
                <a:sym typeface="Calibri"/>
                <a:hlinkClick r:id="rId3"/>
              </a:rPr>
              <a:t> </a:t>
            </a:r>
            <a:r>
              <a:rPr lang="en-US" sz="1800" u="sng">
                <a:solidFill>
                  <a:schemeClr val="hlink"/>
                </a:solidFill>
                <a:latin typeface="Calibri"/>
                <a:ea typeface="Calibri"/>
                <a:cs typeface="Calibri"/>
                <a:sym typeface="Calibri"/>
                <a:hlinkClick r:id="rId3"/>
              </a:rPr>
              <a:t>http://alsa.org/assets/pdfs/living-with-als-manuals/1wals.07.2017.pdf</a:t>
            </a:r>
            <a:endParaRPr sz="1800" u="sng">
              <a:solidFill>
                <a:schemeClr val="hlink"/>
              </a:solidFill>
              <a:latin typeface="Calibri"/>
              <a:ea typeface="Calibri"/>
              <a:cs typeface="Calibri"/>
              <a:sym typeface="Calibri"/>
            </a:endParaRPr>
          </a:p>
          <a:p>
            <a:pPr marL="0" lvl="0" indent="0" algn="l" rtl="0">
              <a:lnSpc>
                <a:spcPct val="115000"/>
              </a:lnSpc>
              <a:spcBef>
                <a:spcPts val="0"/>
              </a:spcBef>
              <a:spcAft>
                <a:spcPts val="0"/>
              </a:spcAft>
              <a:buNone/>
            </a:pPr>
            <a:r>
              <a:rPr lang="en-US" sz="1800">
                <a:latin typeface="Calibri"/>
                <a:ea typeface="Calibri"/>
                <a:cs typeface="Calibri"/>
                <a:sym typeface="Calibri"/>
              </a:rPr>
              <a:t>ALS Fact Sheet:</a:t>
            </a:r>
            <a:r>
              <a:rPr lang="en-US" sz="1800">
                <a:uFill>
                  <a:noFill/>
                </a:uFill>
                <a:latin typeface="Calibri"/>
                <a:ea typeface="Calibri"/>
                <a:cs typeface="Calibri"/>
                <a:sym typeface="Calibri"/>
                <a:hlinkClick r:id="rId4"/>
              </a:rPr>
              <a:t> </a:t>
            </a:r>
            <a:r>
              <a:rPr lang="en-US" sz="1600" u="sng">
                <a:solidFill>
                  <a:schemeClr val="hlink"/>
                </a:solidFill>
                <a:latin typeface="Calibri"/>
                <a:ea typeface="Calibri"/>
                <a:cs typeface="Calibri"/>
                <a:sym typeface="Calibri"/>
                <a:hlinkClick r:id="rId4"/>
              </a:rPr>
              <a:t>https://www.ninds.nih.gov/Disorders/Patient-Caregiver-Education/Fact-Sheets/Amyotrophic-Lateral-Sclerosis-ALS-Fact-Sheet</a:t>
            </a:r>
            <a:r>
              <a:rPr lang="en-US" sz="1600">
                <a:solidFill>
                  <a:schemeClr val="dk1"/>
                </a:solidFill>
                <a:latin typeface="Calibri"/>
                <a:ea typeface="Calibri"/>
                <a:cs typeface="Calibri"/>
                <a:sym typeface="Calibri"/>
              </a:rPr>
              <a:t> </a:t>
            </a:r>
            <a:endParaRPr sz="16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US" sz="1800">
                <a:latin typeface="Calibri"/>
                <a:ea typeface="Calibri"/>
                <a:cs typeface="Calibri"/>
                <a:sym typeface="Calibri"/>
              </a:rPr>
              <a:t>ALS-FTD Article:</a:t>
            </a:r>
            <a:r>
              <a:rPr lang="en-US" sz="1800">
                <a:uFill>
                  <a:noFill/>
                </a:uFill>
                <a:latin typeface="Calibri"/>
                <a:ea typeface="Calibri"/>
                <a:cs typeface="Calibri"/>
                <a:sym typeface="Calibri"/>
                <a:hlinkClick r:id="rId5"/>
              </a:rPr>
              <a:t> </a:t>
            </a:r>
            <a:r>
              <a:rPr lang="en-US" sz="1800" u="sng">
                <a:solidFill>
                  <a:schemeClr val="hlink"/>
                </a:solidFill>
                <a:latin typeface="Calibri"/>
                <a:ea typeface="Calibri"/>
                <a:cs typeface="Calibri"/>
                <a:sym typeface="Calibri"/>
                <a:hlinkClick r:id="rId5"/>
              </a:rPr>
              <a:t>http://alsn.mda.org/article/when-thinking-parts-brain-go-awry-als</a:t>
            </a:r>
            <a:endParaRPr sz="1800" u="sng">
              <a:solidFill>
                <a:schemeClr val="hlink"/>
              </a:solidFill>
              <a:latin typeface="Calibri"/>
              <a:ea typeface="Calibri"/>
              <a:cs typeface="Calibri"/>
              <a:sym typeface="Calibri"/>
            </a:endParaRPr>
          </a:p>
          <a:p>
            <a:pPr marL="0" lvl="0" indent="0" algn="l" rtl="0">
              <a:lnSpc>
                <a:spcPct val="115000"/>
              </a:lnSpc>
              <a:spcBef>
                <a:spcPts val="0"/>
              </a:spcBef>
              <a:spcAft>
                <a:spcPts val="0"/>
              </a:spcAft>
              <a:buNone/>
            </a:pPr>
            <a:r>
              <a:rPr lang="en-US" sz="1800">
                <a:solidFill>
                  <a:schemeClr val="dk1"/>
                </a:solidFill>
                <a:latin typeface="Calibri"/>
                <a:ea typeface="Calibri"/>
                <a:cs typeface="Calibri"/>
                <a:sym typeface="Calibri"/>
              </a:rPr>
              <a:t>Blog collections from people with ALS &amp; support groups :</a:t>
            </a:r>
            <a:r>
              <a:rPr lang="en-US" sz="1800">
                <a:solidFill>
                  <a:schemeClr val="dk1"/>
                </a:solidFill>
                <a:uFill>
                  <a:noFill/>
                </a:uFill>
                <a:latin typeface="Calibri"/>
                <a:ea typeface="Calibri"/>
                <a:cs typeface="Calibri"/>
                <a:sym typeface="Calibri"/>
                <a:hlinkClick r:id="rId6">
                  <a:extLst>
                    <a:ext uri="{A12FA001-AC4F-418D-AE19-62706E023703}">
                      <ahyp:hlinkClr xmlns:ahyp="http://schemas.microsoft.com/office/drawing/2018/hyperlinkcolor" val="tx"/>
                    </a:ext>
                  </a:extLst>
                </a:hlinkClick>
              </a:rPr>
              <a:t> </a:t>
            </a:r>
            <a:r>
              <a:rPr lang="en-US" sz="1800" u="sng">
                <a:solidFill>
                  <a:schemeClr val="hlink"/>
                </a:solidFill>
                <a:latin typeface="Calibri"/>
                <a:ea typeface="Calibri"/>
                <a:cs typeface="Calibri"/>
                <a:sym typeface="Calibri"/>
                <a:hlinkClick r:id="rId6"/>
              </a:rPr>
              <a:t>http://lifey.org/amyotrophic-lateral-sclerosis/#difficulties</a:t>
            </a:r>
            <a:endParaRPr sz="1800" u="sng">
              <a:solidFill>
                <a:schemeClr val="hlink"/>
              </a:solidFill>
              <a:latin typeface="Calibri"/>
              <a:ea typeface="Calibri"/>
              <a:cs typeface="Calibri"/>
              <a:sym typeface="Calibri"/>
            </a:endParaRPr>
          </a:p>
          <a:p>
            <a:pPr marL="0" lvl="0" indent="0" algn="l" rtl="0">
              <a:lnSpc>
                <a:spcPct val="115000"/>
              </a:lnSpc>
              <a:spcBef>
                <a:spcPts val="0"/>
              </a:spcBef>
              <a:spcAft>
                <a:spcPts val="0"/>
              </a:spcAft>
              <a:buNone/>
            </a:pPr>
            <a:r>
              <a:rPr lang="en-US" sz="1800">
                <a:latin typeface="Calibri"/>
                <a:ea typeface="Calibri"/>
                <a:cs typeface="Calibri"/>
                <a:sym typeface="Calibri"/>
              </a:rPr>
              <a:t>Caregiver tips for transfers:</a:t>
            </a:r>
            <a:r>
              <a:rPr lang="en-US" sz="1800">
                <a:solidFill>
                  <a:schemeClr val="dk1"/>
                </a:solidFill>
                <a:uFill>
                  <a:noFill/>
                </a:uFill>
                <a:latin typeface="Calibri"/>
                <a:ea typeface="Calibri"/>
                <a:cs typeface="Calibri"/>
                <a:sym typeface="Calibri"/>
                <a:hlinkClick r:id="rId7">
                  <a:extLst>
                    <a:ext uri="{A12FA001-AC4F-418D-AE19-62706E023703}">
                      <ahyp:hlinkClr xmlns:ahyp="http://schemas.microsoft.com/office/drawing/2018/hyperlinkcolor" val="tx"/>
                    </a:ext>
                  </a:extLst>
                </a:hlinkClick>
              </a:rPr>
              <a:t> </a:t>
            </a:r>
            <a:r>
              <a:rPr lang="en-US" sz="1800" u="sng">
                <a:solidFill>
                  <a:schemeClr val="hlink"/>
                </a:solidFill>
                <a:latin typeface="Calibri"/>
                <a:ea typeface="Calibri"/>
                <a:cs typeface="Calibri"/>
                <a:sym typeface="Calibri"/>
                <a:hlinkClick r:id="rId7"/>
              </a:rPr>
              <a:t>http://www.ideasforot.com/?page_id=184</a:t>
            </a:r>
            <a:endParaRPr sz="1800" u="sng">
              <a:solidFill>
                <a:schemeClr val="hlink"/>
              </a:solidFill>
              <a:latin typeface="Calibri"/>
              <a:ea typeface="Calibri"/>
              <a:cs typeface="Calibri"/>
              <a:sym typeface="Calibri"/>
            </a:endParaRPr>
          </a:p>
          <a:p>
            <a:pPr marL="0" lvl="0" indent="0" algn="l" rtl="0">
              <a:lnSpc>
                <a:spcPct val="115000"/>
              </a:lnSpc>
              <a:spcBef>
                <a:spcPts val="0"/>
              </a:spcBef>
              <a:spcAft>
                <a:spcPts val="0"/>
              </a:spcAft>
              <a:buNone/>
            </a:pPr>
            <a:r>
              <a:rPr lang="en-US" sz="1800">
                <a:latin typeface="Calibri"/>
                <a:ea typeface="Calibri"/>
                <a:cs typeface="Calibri"/>
                <a:sym typeface="Calibri"/>
              </a:rPr>
              <a:t>Olney, A. (2005) Daily activities made easier for people with Amyotrophic Lateral Sclerosis</a:t>
            </a:r>
            <a:r>
              <a:rPr lang="en-US" sz="1800">
                <a:solidFill>
                  <a:schemeClr val="dk1"/>
                </a:solidFill>
                <a:latin typeface="Calibri"/>
                <a:ea typeface="Calibri"/>
                <a:cs typeface="Calibri"/>
                <a:sym typeface="Calibri"/>
              </a:rPr>
              <a:t>.</a:t>
            </a:r>
            <a:r>
              <a:rPr lang="en-US" sz="1800">
                <a:solidFill>
                  <a:schemeClr val="dk1"/>
                </a:solidFill>
                <a:uFill>
                  <a:noFill/>
                </a:uFill>
                <a:latin typeface="Calibri"/>
                <a:ea typeface="Calibri"/>
                <a:cs typeface="Calibri"/>
                <a:sym typeface="Calibri"/>
                <a:hlinkClick r:id="rId8">
                  <a:extLst>
                    <a:ext uri="{A12FA001-AC4F-418D-AE19-62706E023703}">
                      <ahyp:hlinkClr xmlns:ahyp="http://schemas.microsoft.com/office/drawing/2018/hyperlinkcolor" val="tx"/>
                    </a:ext>
                  </a:extLst>
                </a:hlinkClick>
              </a:rPr>
              <a:t> </a:t>
            </a:r>
            <a:r>
              <a:rPr lang="en-US" sz="1800" u="sng">
                <a:solidFill>
                  <a:schemeClr val="hlink"/>
                </a:solidFill>
                <a:latin typeface="Calibri"/>
                <a:ea typeface="Calibri"/>
                <a:cs typeface="Calibri"/>
                <a:sym typeface="Calibri"/>
                <a:hlinkClick r:id="rId8"/>
              </a:rPr>
              <a:t>http://www.alsa.org/assets/pdfs/ot_manual_2006_1.pdf</a:t>
            </a:r>
            <a:endParaRPr sz="1800" u="sng">
              <a:solidFill>
                <a:schemeClr val="hlink"/>
              </a:solidFill>
              <a:latin typeface="Calibri"/>
              <a:ea typeface="Calibri"/>
              <a:cs typeface="Calibri"/>
              <a:sym typeface="Calibri"/>
            </a:endParaRPr>
          </a:p>
          <a:p>
            <a:pPr marL="0" lvl="0" indent="0" algn="l" rtl="0">
              <a:lnSpc>
                <a:spcPct val="115000"/>
              </a:lnSpc>
              <a:spcBef>
                <a:spcPts val="0"/>
              </a:spcBef>
              <a:spcAft>
                <a:spcPts val="0"/>
              </a:spcAft>
              <a:buNone/>
            </a:pPr>
            <a:r>
              <a:rPr lang="en-US" sz="1800" u="sng">
                <a:latin typeface="Calibri"/>
                <a:ea typeface="Calibri"/>
                <a:cs typeface="Calibri"/>
                <a:sym typeface="Calibri"/>
              </a:rPr>
              <a:t>(See speaker notes for photo references)</a:t>
            </a:r>
            <a:endParaRPr sz="1800" u="sng">
              <a:latin typeface="Calibri"/>
              <a:ea typeface="Calibri"/>
              <a:cs typeface="Calibri"/>
              <a:sym typeface="Calibri"/>
            </a:endParaRPr>
          </a:p>
          <a:p>
            <a:pPr marL="1143020" lvl="0" indent="0" algn="l" rtl="0">
              <a:spcBef>
                <a:spcPts val="1000"/>
              </a:spcBef>
              <a:spcAft>
                <a:spcPts val="0"/>
              </a:spcAft>
              <a:buNone/>
            </a:pPr>
            <a:endParaRPr/>
          </a:p>
        </p:txBody>
      </p:sp>
      <p:pic>
        <p:nvPicPr>
          <p:cNvPr id="794" name="Google Shape;794;p4" descr="University of New Mexico Hospital logo"/>
          <p:cNvPicPr preferRelativeResize="0"/>
          <p:nvPr/>
        </p:nvPicPr>
        <p:blipFill rotWithShape="1">
          <a:blip r:embed="rId9">
            <a:alphaModFix/>
          </a:blip>
          <a:srcRect/>
          <a:stretch/>
        </p:blipFill>
        <p:spPr>
          <a:xfrm>
            <a:off x="7954158" y="518269"/>
            <a:ext cx="1177736" cy="873804"/>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57"/>
          <p:cNvSpPr txBox="1">
            <a:spLocks noGrp="1"/>
          </p:cNvSpPr>
          <p:nvPr>
            <p:ph type="title"/>
          </p:nvPr>
        </p:nvSpPr>
        <p:spPr>
          <a:xfrm>
            <a:off x="2313510" y="2665999"/>
            <a:ext cx="4455780"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6000"/>
              <a:buFont typeface="Century Gothic"/>
              <a:buNone/>
            </a:pPr>
            <a:r>
              <a:rPr lang="en-US" sz="6000"/>
              <a:t>Questions?</a:t>
            </a:r>
            <a:endParaRPr sz="6000"/>
          </a:p>
        </p:txBody>
      </p:sp>
      <p:pic>
        <p:nvPicPr>
          <p:cNvPr id="800" name="Google Shape;800;p57" descr="University of New Mexico Hospital logo"/>
          <p:cNvPicPr preferRelativeResize="0"/>
          <p:nvPr/>
        </p:nvPicPr>
        <p:blipFill rotWithShape="1">
          <a:blip r:embed="rId3">
            <a:alphaModFix/>
          </a:blip>
          <a:srcRect/>
          <a:stretch/>
        </p:blipFill>
        <p:spPr>
          <a:xfrm>
            <a:off x="7954158" y="518269"/>
            <a:ext cx="1177736" cy="873804"/>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g37c2ac27413_1_0"/>
          <p:cNvSpPr txBox="1">
            <a:spLocks noGrp="1"/>
          </p:cNvSpPr>
          <p:nvPr>
            <p:ph type="title"/>
          </p:nvPr>
        </p:nvSpPr>
        <p:spPr>
          <a:xfrm>
            <a:off x="484710" y="452718"/>
            <a:ext cx="7055400" cy="1400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Quiz Time!</a:t>
            </a:r>
            <a:endParaRPr/>
          </a:p>
        </p:txBody>
      </p:sp>
      <p:sp>
        <p:nvSpPr>
          <p:cNvPr id="807" name="Google Shape;807;g37c2ac27413_1_0"/>
          <p:cNvSpPr txBox="1">
            <a:spLocks noGrp="1"/>
          </p:cNvSpPr>
          <p:nvPr>
            <p:ph type="body" idx="1"/>
          </p:nvPr>
        </p:nvSpPr>
        <p:spPr>
          <a:xfrm>
            <a:off x="827700" y="2052925"/>
            <a:ext cx="6711600" cy="4195500"/>
          </a:xfrm>
          <a:prstGeom prst="rect">
            <a:avLst/>
          </a:prstGeom>
        </p:spPr>
        <p:txBody>
          <a:bodyPr spcFirstLastPara="1" wrap="square" lIns="91425" tIns="45700" rIns="91425" bIns="45700" anchor="t" anchorCtr="0">
            <a:normAutofit/>
          </a:bodyPr>
          <a:lstStyle/>
          <a:p>
            <a:pPr marL="457200" lvl="0" indent="-320040" algn="l" rtl="0">
              <a:spcBef>
                <a:spcPts val="1000"/>
              </a:spcBef>
              <a:spcAft>
                <a:spcPts val="0"/>
              </a:spcAft>
              <a:buSzPts val="1440"/>
              <a:buAutoNum type="arabicPeriod"/>
            </a:pPr>
            <a:r>
              <a:rPr lang="en-US" dirty="0"/>
              <a:t>Joe has bulbar onset ALS with severe dysarthria and dysphonia. He has been evaluated for a high tech speech generating device, and was able to obtain good calibration with is eyes but became fatigued. Which selection method(s) may be best for Joe?</a:t>
            </a:r>
            <a:endParaRPr dirty="0"/>
          </a:p>
          <a:p>
            <a:pPr marL="914400" lvl="0" indent="0" algn="l" rtl="0">
              <a:spcBef>
                <a:spcPts val="1000"/>
              </a:spcBef>
              <a:spcAft>
                <a:spcPts val="0"/>
              </a:spcAft>
              <a:buNone/>
            </a:pPr>
            <a:endParaRPr dirty="0"/>
          </a:p>
          <a:p>
            <a:pPr marL="457200" lvl="0" indent="-320040" algn="l" rtl="0">
              <a:spcBef>
                <a:spcPts val="1000"/>
              </a:spcBef>
              <a:spcAft>
                <a:spcPts val="0"/>
              </a:spcAft>
              <a:buSzPts val="1440"/>
              <a:buAutoNum type="alphaLcPeriod"/>
            </a:pPr>
            <a:r>
              <a:rPr lang="en-US" dirty="0"/>
              <a:t>Eye gaze</a:t>
            </a:r>
            <a:endParaRPr dirty="0"/>
          </a:p>
          <a:p>
            <a:pPr marL="457200" lvl="0" indent="-320040" algn="l" rtl="0">
              <a:spcBef>
                <a:spcPts val="0"/>
              </a:spcBef>
              <a:spcAft>
                <a:spcPts val="0"/>
              </a:spcAft>
              <a:buSzPts val="1440"/>
              <a:buAutoNum type="alphaLcPeriod"/>
            </a:pPr>
            <a:r>
              <a:rPr lang="en-US" dirty="0"/>
              <a:t>Eye gaze + EMG</a:t>
            </a:r>
            <a:endParaRPr dirty="0"/>
          </a:p>
          <a:p>
            <a:pPr marL="457200" lvl="0" indent="-320040" algn="l" rtl="0">
              <a:spcBef>
                <a:spcPts val="0"/>
              </a:spcBef>
              <a:spcAft>
                <a:spcPts val="0"/>
              </a:spcAft>
              <a:buSzPts val="1440"/>
              <a:buAutoNum type="alphaLcPeriod"/>
            </a:pPr>
            <a:r>
              <a:rPr lang="en-US" dirty="0"/>
              <a:t>Switch scanning </a:t>
            </a:r>
            <a:endParaRPr dirty="0"/>
          </a:p>
          <a:p>
            <a:pPr marL="457200" lvl="0" indent="-320040" algn="l" rtl="0">
              <a:spcBef>
                <a:spcPts val="0"/>
              </a:spcBef>
              <a:spcAft>
                <a:spcPts val="0"/>
              </a:spcAft>
              <a:buSzPts val="1440"/>
              <a:buAutoNum type="alphaLcPeriod"/>
            </a:pPr>
            <a:r>
              <a:rPr lang="en-US" dirty="0"/>
              <a:t>Touch access </a:t>
            </a:r>
            <a:endParaRPr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g37c2ac27413_1_6"/>
          <p:cNvSpPr txBox="1">
            <a:spLocks noGrp="1"/>
          </p:cNvSpPr>
          <p:nvPr>
            <p:ph type="title"/>
          </p:nvPr>
        </p:nvSpPr>
        <p:spPr>
          <a:xfrm>
            <a:off x="484710" y="452718"/>
            <a:ext cx="7055400" cy="1400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Quiz Time!</a:t>
            </a:r>
            <a:endParaRPr/>
          </a:p>
        </p:txBody>
      </p:sp>
      <p:sp>
        <p:nvSpPr>
          <p:cNvPr id="814" name="Google Shape;814;g37c2ac27413_1_6"/>
          <p:cNvSpPr txBox="1">
            <a:spLocks noGrp="1"/>
          </p:cNvSpPr>
          <p:nvPr>
            <p:ph type="body" idx="1"/>
          </p:nvPr>
        </p:nvSpPr>
        <p:spPr>
          <a:xfrm>
            <a:off x="827700" y="2052925"/>
            <a:ext cx="6711600" cy="41955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dirty="0"/>
              <a:t>2. Kate has bulbar onset ALS with mild dysarthria and intact fine motor control with her hands. She has completed voice and message banking. She is good with basic tech and still uses her computer and smartphone. What is her best option for supporting her communication?</a:t>
            </a:r>
            <a:endParaRPr dirty="0"/>
          </a:p>
          <a:p>
            <a:pPr marL="0" lvl="0" indent="0" algn="l" rtl="0">
              <a:spcBef>
                <a:spcPts val="1000"/>
              </a:spcBef>
              <a:spcAft>
                <a:spcPts val="0"/>
              </a:spcAft>
              <a:buNone/>
            </a:pPr>
            <a:endParaRPr dirty="0"/>
          </a:p>
          <a:p>
            <a:pPr marL="457200" lvl="0" indent="-320040" algn="l" rtl="0">
              <a:spcBef>
                <a:spcPts val="1000"/>
              </a:spcBef>
              <a:spcAft>
                <a:spcPts val="0"/>
              </a:spcAft>
              <a:buSzPts val="1440"/>
              <a:buAutoNum type="alphaLcPeriod"/>
            </a:pPr>
            <a:r>
              <a:rPr lang="en-US" dirty="0"/>
              <a:t>Fully dedicated SGD</a:t>
            </a:r>
            <a:endParaRPr dirty="0"/>
          </a:p>
          <a:p>
            <a:pPr marL="457200" lvl="0" indent="-320040" algn="l" rtl="0">
              <a:spcBef>
                <a:spcPts val="0"/>
              </a:spcBef>
              <a:spcAft>
                <a:spcPts val="0"/>
              </a:spcAft>
              <a:buSzPts val="1440"/>
              <a:buAutoNum type="alphaLcPeriod"/>
            </a:pPr>
            <a:r>
              <a:rPr lang="en-US" dirty="0"/>
              <a:t>Text to speech app on her phone</a:t>
            </a:r>
            <a:endParaRPr dirty="0"/>
          </a:p>
          <a:p>
            <a:pPr marL="457200" lvl="0" indent="-320040" algn="l" rtl="0">
              <a:spcBef>
                <a:spcPts val="0"/>
              </a:spcBef>
              <a:spcAft>
                <a:spcPts val="0"/>
              </a:spcAft>
              <a:buSzPts val="1440"/>
              <a:buAutoNum type="alphaLcPeriod"/>
            </a:pPr>
            <a:r>
              <a:rPr lang="en-US" dirty="0"/>
              <a:t>Written communication</a:t>
            </a:r>
            <a:endParaRPr dirty="0"/>
          </a:p>
          <a:p>
            <a:pPr marL="457200" lvl="0" indent="-320040" algn="l" rtl="0">
              <a:spcBef>
                <a:spcPts val="0"/>
              </a:spcBef>
              <a:spcAft>
                <a:spcPts val="0"/>
              </a:spcAft>
              <a:buSzPts val="1440"/>
              <a:buAutoNum type="alphaLcPeriod"/>
            </a:pPr>
            <a:r>
              <a:rPr lang="en-US" dirty="0"/>
              <a:t>Voice amplification </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2"/>
          <p:cNvSpPr txBox="1">
            <a:spLocks noGrp="1"/>
          </p:cNvSpPr>
          <p:nvPr>
            <p:ph type="title"/>
          </p:nvPr>
        </p:nvSpPr>
        <p:spPr>
          <a:xfrm>
            <a:off x="484710" y="452718"/>
            <a:ext cx="7055380" cy="140053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lt2"/>
              </a:buClr>
              <a:buSzPts val="4200"/>
              <a:buFont typeface="Century Gothic"/>
              <a:buNone/>
            </a:pPr>
            <a:r>
              <a:rPr lang="en-US"/>
              <a:t>Characteristics of Speech in ALS</a:t>
            </a:r>
            <a:endParaRPr/>
          </a:p>
        </p:txBody>
      </p:sp>
      <p:sp>
        <p:nvSpPr>
          <p:cNvPr id="203" name="Google Shape;203;p32"/>
          <p:cNvSpPr txBox="1">
            <a:spLocks noGrp="1"/>
          </p:cNvSpPr>
          <p:nvPr>
            <p:ph type="body" idx="1"/>
          </p:nvPr>
        </p:nvSpPr>
        <p:spPr>
          <a:xfrm>
            <a:off x="739775" y="2357718"/>
            <a:ext cx="7662864" cy="3912628"/>
          </a:xfrm>
          <a:prstGeom prst="rect">
            <a:avLst/>
          </a:prstGeom>
          <a:noFill/>
          <a:ln>
            <a:noFill/>
          </a:ln>
        </p:spPr>
        <p:txBody>
          <a:bodyPr spcFirstLastPara="1" wrap="square" lIns="91425" tIns="45700" rIns="91425" bIns="45700" anchor="t" anchorCtr="0">
            <a:normAutofit lnSpcReduction="10000"/>
          </a:bodyPr>
          <a:lstStyle/>
          <a:p>
            <a:pPr marL="342906" lvl="0" indent="-342906" algn="l" rtl="0">
              <a:spcBef>
                <a:spcPts val="0"/>
              </a:spcBef>
              <a:spcAft>
                <a:spcPts val="0"/>
              </a:spcAft>
              <a:buSzPts val="1600"/>
              <a:buChar char="►"/>
            </a:pPr>
            <a:r>
              <a:rPr lang="en-US"/>
              <a:t>Mixed Flaccid/Spastic Dysarthria</a:t>
            </a:r>
            <a:endParaRPr/>
          </a:p>
          <a:p>
            <a:pPr marL="342906" lvl="0" indent="-342906" algn="l" rtl="0">
              <a:spcBef>
                <a:spcPts val="1000"/>
              </a:spcBef>
              <a:spcAft>
                <a:spcPts val="0"/>
              </a:spcAft>
              <a:buSzPts val="1600"/>
              <a:buChar char="►"/>
            </a:pPr>
            <a:r>
              <a:rPr lang="en-US"/>
              <a:t>Slowed rate of speech</a:t>
            </a:r>
            <a:endParaRPr/>
          </a:p>
          <a:p>
            <a:pPr marL="342906" lvl="0" indent="-342906" algn="l" rtl="0">
              <a:spcBef>
                <a:spcPts val="1000"/>
              </a:spcBef>
              <a:spcAft>
                <a:spcPts val="0"/>
              </a:spcAft>
              <a:buSzPts val="1600"/>
              <a:buChar char="►"/>
            </a:pPr>
            <a:r>
              <a:rPr lang="en-US"/>
              <a:t>Hypernasality</a:t>
            </a:r>
            <a:endParaRPr/>
          </a:p>
          <a:p>
            <a:pPr marL="342906" lvl="0" indent="-342906" algn="l" rtl="0">
              <a:spcBef>
                <a:spcPts val="1000"/>
              </a:spcBef>
              <a:spcAft>
                <a:spcPts val="0"/>
              </a:spcAft>
              <a:buSzPts val="1600"/>
              <a:buChar char="►"/>
            </a:pPr>
            <a:r>
              <a:rPr lang="en-US"/>
              <a:t>Dysphonia or Voice changes </a:t>
            </a:r>
            <a:endParaRPr/>
          </a:p>
          <a:p>
            <a:pPr marL="742962" lvl="1" indent="-285755" algn="l" rtl="0">
              <a:spcBef>
                <a:spcPts val="1000"/>
              </a:spcBef>
              <a:spcAft>
                <a:spcPts val="0"/>
              </a:spcAft>
              <a:buSzPts val="1440"/>
              <a:buChar char="►"/>
            </a:pPr>
            <a:r>
              <a:rPr lang="en-US"/>
              <a:t>Laryngeal weakness (hoarse, breathy)and/or spasticity (strained/strangled voice) may be present </a:t>
            </a:r>
            <a:endParaRPr/>
          </a:p>
          <a:p>
            <a:pPr marL="742962" lvl="1" indent="-285755" algn="l" rtl="0">
              <a:spcBef>
                <a:spcPts val="1000"/>
              </a:spcBef>
              <a:spcAft>
                <a:spcPts val="0"/>
              </a:spcAft>
              <a:buSzPts val="1440"/>
              <a:buChar char="►"/>
            </a:pPr>
            <a:r>
              <a:rPr lang="en-US"/>
              <a:t>Paradoxical Vocal Cord Motion may be present</a:t>
            </a:r>
            <a:endParaRPr/>
          </a:p>
          <a:p>
            <a:pPr marL="342906" lvl="0" indent="-342906" algn="l" rtl="0">
              <a:spcBef>
                <a:spcPts val="1000"/>
              </a:spcBef>
              <a:spcAft>
                <a:spcPts val="0"/>
              </a:spcAft>
              <a:buSzPts val="1600"/>
              <a:buChar char="►"/>
            </a:pPr>
            <a:r>
              <a:rPr lang="en-US"/>
              <a:t>Respiratory weakness </a:t>
            </a:r>
            <a:endParaRPr/>
          </a:p>
          <a:p>
            <a:pPr marL="742962" lvl="1" indent="-285755" algn="l" rtl="0">
              <a:spcBef>
                <a:spcPts val="1000"/>
              </a:spcBef>
              <a:spcAft>
                <a:spcPts val="0"/>
              </a:spcAft>
              <a:buSzPts val="1440"/>
              <a:buChar char="►"/>
            </a:pPr>
            <a:r>
              <a:rPr lang="en-US"/>
              <a:t>Reduced breath support</a:t>
            </a:r>
            <a:endParaRPr/>
          </a:p>
          <a:p>
            <a:pPr marL="342906" lvl="0" indent="-241306" algn="l" rtl="0">
              <a:spcBef>
                <a:spcPts val="1000"/>
              </a:spcBef>
              <a:spcAft>
                <a:spcPts val="0"/>
              </a:spcAft>
              <a:buSzPts val="1600"/>
              <a:buNone/>
            </a:pPr>
            <a:endParaRPr/>
          </a:p>
        </p:txBody>
      </p:sp>
      <p:pic>
        <p:nvPicPr>
          <p:cNvPr id="204" name="Google Shape;204;p32" descr="University of New Mexico Hospital logo"/>
          <p:cNvPicPr preferRelativeResize="0"/>
          <p:nvPr/>
        </p:nvPicPr>
        <p:blipFill rotWithShape="1">
          <a:blip r:embed="rId3">
            <a:alphaModFix/>
          </a:blip>
          <a:srcRect/>
          <a:stretch/>
        </p:blipFill>
        <p:spPr>
          <a:xfrm>
            <a:off x="7954158" y="518269"/>
            <a:ext cx="1177736" cy="873804"/>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g37c2ac27413_1_12"/>
          <p:cNvSpPr txBox="1">
            <a:spLocks noGrp="1"/>
          </p:cNvSpPr>
          <p:nvPr>
            <p:ph type="title"/>
          </p:nvPr>
        </p:nvSpPr>
        <p:spPr>
          <a:xfrm>
            <a:off x="484710" y="452718"/>
            <a:ext cx="7055400" cy="1400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Quiz Time!</a:t>
            </a:r>
            <a:endParaRPr/>
          </a:p>
        </p:txBody>
      </p:sp>
      <p:sp>
        <p:nvSpPr>
          <p:cNvPr id="821" name="Google Shape;821;g37c2ac27413_1_12"/>
          <p:cNvSpPr txBox="1">
            <a:spLocks noGrp="1"/>
          </p:cNvSpPr>
          <p:nvPr>
            <p:ph type="body" idx="1"/>
          </p:nvPr>
        </p:nvSpPr>
        <p:spPr>
          <a:xfrm>
            <a:off x="827700" y="2052925"/>
            <a:ext cx="7462800" cy="41955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dirty="0"/>
              <a:t>3. Anthony was recently diagnosed with limb-onset (lower extremity) ALS and showering independently is very important to him. He has a tub-shower combo at home. He is able to transfer independently from his wheelchair using a slide board. What type of equipment would you currently recommend Anthony use at home for bathing?</a:t>
            </a:r>
            <a:endParaRPr dirty="0"/>
          </a:p>
          <a:p>
            <a:pPr marL="0" lvl="0" indent="0" algn="l" rtl="0">
              <a:spcBef>
                <a:spcPts val="1000"/>
              </a:spcBef>
              <a:spcAft>
                <a:spcPts val="0"/>
              </a:spcAft>
              <a:buNone/>
            </a:pPr>
            <a:endParaRPr dirty="0"/>
          </a:p>
          <a:p>
            <a:pPr marL="0" lvl="0" indent="0" algn="l" rtl="0">
              <a:spcBef>
                <a:spcPts val="1000"/>
              </a:spcBef>
              <a:spcAft>
                <a:spcPts val="0"/>
              </a:spcAft>
              <a:buNone/>
            </a:pPr>
            <a:r>
              <a:rPr lang="en-US" dirty="0"/>
              <a:t>A: Hoyer lift </a:t>
            </a:r>
            <a:endParaRPr dirty="0"/>
          </a:p>
          <a:p>
            <a:pPr marL="0" lvl="0" indent="0" algn="l" rtl="0">
              <a:spcBef>
                <a:spcPts val="1000"/>
              </a:spcBef>
              <a:spcAft>
                <a:spcPts val="0"/>
              </a:spcAft>
              <a:buNone/>
            </a:pPr>
            <a:r>
              <a:rPr lang="en-US" dirty="0"/>
              <a:t>B: Tub-transfer bench</a:t>
            </a:r>
            <a:endParaRPr dirty="0"/>
          </a:p>
          <a:p>
            <a:pPr marL="0" lvl="0" indent="0" algn="l" rtl="0">
              <a:spcBef>
                <a:spcPts val="1000"/>
              </a:spcBef>
              <a:spcAft>
                <a:spcPts val="0"/>
              </a:spcAft>
              <a:buNone/>
            </a:pPr>
            <a:r>
              <a:rPr lang="en-US" dirty="0"/>
              <a:t>C: Anthony should take sponge baths in his wheelchair</a:t>
            </a:r>
            <a:endParaRPr dirty="0"/>
          </a:p>
          <a:p>
            <a:pPr marL="0" lvl="0" indent="0" algn="l" rtl="0">
              <a:spcBef>
                <a:spcPts val="1000"/>
              </a:spcBef>
              <a:spcAft>
                <a:spcPts val="0"/>
              </a:spcAft>
              <a:buNone/>
            </a:pPr>
            <a:r>
              <a:rPr lang="en-US" dirty="0"/>
              <a:t>D: Home remodel to a wheelchair accessible tub </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3"/>
          <p:cNvSpPr txBox="1">
            <a:spLocks noGrp="1"/>
          </p:cNvSpPr>
          <p:nvPr>
            <p:ph type="title"/>
          </p:nvPr>
        </p:nvSpPr>
        <p:spPr>
          <a:xfrm>
            <a:off x="484710" y="452718"/>
            <a:ext cx="7055380" cy="140053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lt2"/>
              </a:buClr>
              <a:buSzPts val="4200"/>
              <a:buFont typeface="Century Gothic"/>
              <a:buNone/>
            </a:pPr>
            <a:r>
              <a:rPr lang="en-US"/>
              <a:t>Cognitive and Behavior Changes and ALS</a:t>
            </a:r>
            <a:endParaRPr/>
          </a:p>
        </p:txBody>
      </p:sp>
      <p:sp>
        <p:nvSpPr>
          <p:cNvPr id="210" name="Google Shape;210;p33"/>
          <p:cNvSpPr txBox="1">
            <a:spLocks noGrp="1"/>
          </p:cNvSpPr>
          <p:nvPr>
            <p:ph type="body" idx="1"/>
          </p:nvPr>
        </p:nvSpPr>
        <p:spPr>
          <a:xfrm>
            <a:off x="827700" y="2052925"/>
            <a:ext cx="6711654" cy="4195481"/>
          </a:xfrm>
          <a:prstGeom prst="rect">
            <a:avLst/>
          </a:prstGeom>
          <a:noFill/>
          <a:ln>
            <a:noFill/>
          </a:ln>
        </p:spPr>
        <p:txBody>
          <a:bodyPr spcFirstLastPara="1" wrap="square" lIns="91425" tIns="45700" rIns="91425" bIns="45700" anchor="t" anchorCtr="0">
            <a:normAutofit/>
          </a:bodyPr>
          <a:lstStyle/>
          <a:p>
            <a:pPr marL="342906" lvl="0" indent="-342906" algn="l" rtl="0">
              <a:spcBef>
                <a:spcPts val="0"/>
              </a:spcBef>
              <a:spcAft>
                <a:spcPts val="0"/>
              </a:spcAft>
              <a:buSzPts val="1600"/>
              <a:buChar char="►"/>
            </a:pPr>
            <a:r>
              <a:rPr lang="en-US"/>
              <a:t>15 years ago: Believed cognition was unaffected</a:t>
            </a:r>
            <a:endParaRPr/>
          </a:p>
          <a:p>
            <a:pPr marL="342906" lvl="0" indent="-342906" algn="l" rtl="0">
              <a:spcBef>
                <a:spcPts val="1000"/>
              </a:spcBef>
              <a:spcAft>
                <a:spcPts val="0"/>
              </a:spcAft>
              <a:buSzPts val="1600"/>
              <a:buChar char="►"/>
            </a:pPr>
            <a:r>
              <a:rPr lang="en-US"/>
              <a:t>Now: </a:t>
            </a:r>
            <a:endParaRPr/>
          </a:p>
          <a:p>
            <a:pPr marL="742962" lvl="1" indent="-285755" algn="l" rtl="0">
              <a:spcBef>
                <a:spcPts val="1000"/>
              </a:spcBef>
              <a:spcAft>
                <a:spcPts val="0"/>
              </a:spcAft>
              <a:buSzPts val="1440"/>
              <a:buChar char="►"/>
            </a:pPr>
            <a:r>
              <a:rPr lang="en-US"/>
              <a:t>50% of ALS patients present with intact cognition</a:t>
            </a:r>
            <a:endParaRPr/>
          </a:p>
          <a:p>
            <a:pPr marL="742962" lvl="1" indent="-285755" algn="l" rtl="0">
              <a:spcBef>
                <a:spcPts val="1000"/>
              </a:spcBef>
              <a:spcAft>
                <a:spcPts val="0"/>
              </a:spcAft>
              <a:buSzPts val="1440"/>
              <a:buChar char="►"/>
            </a:pPr>
            <a:r>
              <a:rPr lang="en-US"/>
              <a:t>15-25% of ALS patients present with Frontotemporal Lobe Dementia</a:t>
            </a:r>
            <a:endParaRPr/>
          </a:p>
          <a:p>
            <a:pPr marL="742962" lvl="1" indent="-285755" algn="l" rtl="0">
              <a:spcBef>
                <a:spcPts val="1000"/>
              </a:spcBef>
              <a:spcAft>
                <a:spcPts val="0"/>
              </a:spcAft>
              <a:buSzPts val="1440"/>
              <a:buChar char="►"/>
            </a:pPr>
            <a:r>
              <a:rPr lang="en-US"/>
              <a:t>About 25-35% of ALS patients present with a degree of change in cognition and behavior</a:t>
            </a:r>
            <a:endParaRPr/>
          </a:p>
          <a:p>
            <a:pPr marL="342906" lvl="0" indent="-342906" algn="l" rtl="0">
              <a:spcBef>
                <a:spcPts val="1000"/>
              </a:spcBef>
              <a:spcAft>
                <a:spcPts val="0"/>
              </a:spcAft>
              <a:buSzPts val="1600"/>
              <a:buChar char="►"/>
            </a:pPr>
            <a:r>
              <a:rPr lang="en-US"/>
              <a:t>Screening for changes</a:t>
            </a:r>
            <a:endParaRPr/>
          </a:p>
          <a:p>
            <a:pPr marL="742962" lvl="1" indent="-285755" algn="l" rtl="0">
              <a:spcBef>
                <a:spcPts val="1000"/>
              </a:spcBef>
              <a:spcAft>
                <a:spcPts val="0"/>
              </a:spcAft>
              <a:buSzPts val="1440"/>
              <a:buChar char="►"/>
            </a:pPr>
            <a:r>
              <a:rPr lang="en-US"/>
              <a:t>ALS Cognitive Behavior Screen (ALS CBS)</a:t>
            </a:r>
            <a:endParaRPr/>
          </a:p>
          <a:p>
            <a:pPr marL="742962" lvl="1" indent="-285755" algn="l" rtl="0">
              <a:spcBef>
                <a:spcPts val="1000"/>
              </a:spcBef>
              <a:spcAft>
                <a:spcPts val="0"/>
              </a:spcAft>
              <a:buSzPts val="1440"/>
              <a:buChar char="►"/>
            </a:pPr>
            <a:r>
              <a:rPr lang="en-US"/>
              <a:t>Others</a:t>
            </a:r>
            <a:endParaRPr/>
          </a:p>
        </p:txBody>
      </p:sp>
      <p:pic>
        <p:nvPicPr>
          <p:cNvPr id="211" name="Google Shape;211;p33" descr="University of New Mexico Hospital logo"/>
          <p:cNvPicPr preferRelativeResize="0"/>
          <p:nvPr/>
        </p:nvPicPr>
        <p:blipFill rotWithShape="1">
          <a:blip r:embed="rId3">
            <a:alphaModFix/>
          </a:blip>
          <a:srcRect/>
          <a:stretch/>
        </p:blipFill>
        <p:spPr>
          <a:xfrm>
            <a:off x="7954158" y="518269"/>
            <a:ext cx="1177736" cy="873804"/>
          </a:xfrm>
          <a:prstGeom prst="rect">
            <a:avLst/>
          </a:prstGeom>
          <a:noFill/>
          <a:ln>
            <a:noFill/>
          </a:ln>
        </p:spPr>
      </p:pic>
    </p:spTree>
  </p:cSld>
  <p:clrMapOvr>
    <a:masterClrMapping/>
  </p:clrMapOvr>
</p:sld>
</file>

<file path=ppt/theme/theme1.xml><?xml version="1.0" encoding="utf-8"?>
<a:theme xmlns:a="http://schemas.openxmlformats.org/drawingml/2006/main" name="Ion">
  <a:themeElements>
    <a:clrScheme name="I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TotalTime>
  <Words>4234</Words>
  <Application>Microsoft Office PowerPoint</Application>
  <PresentationFormat>On-screen Show (4:3)</PresentationFormat>
  <Paragraphs>678</Paragraphs>
  <Slides>80</Slides>
  <Notes>80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80</vt:i4>
      </vt:variant>
    </vt:vector>
  </HeadingPairs>
  <TitlesOfParts>
    <vt:vector size="85" baseType="lpstr">
      <vt:lpstr>Arial</vt:lpstr>
      <vt:lpstr>Noto Sans Symbols</vt:lpstr>
      <vt:lpstr>Calibri</vt:lpstr>
      <vt:lpstr>Century Gothic</vt:lpstr>
      <vt:lpstr>Ion</vt:lpstr>
      <vt:lpstr>Assistive Technology  for pALS  (Persons with Amyotrophic Lateral Sclerosis)</vt:lpstr>
      <vt:lpstr>About Us</vt:lpstr>
      <vt:lpstr>Disclosures</vt:lpstr>
      <vt:lpstr>Objectives</vt:lpstr>
      <vt:lpstr>Amyotrophic Lateral Sclerosis (ALS)</vt:lpstr>
      <vt:lpstr>ALS Stats</vt:lpstr>
      <vt:lpstr>Spectrum of Symptoms</vt:lpstr>
      <vt:lpstr>Characteristics of Speech in ALS</vt:lpstr>
      <vt:lpstr>Cognitive and Behavior Changes and ALS</vt:lpstr>
      <vt:lpstr>Frontotemporal Lobe Dementia (FTLD)</vt:lpstr>
      <vt:lpstr>Pseudobulbar Affect</vt:lpstr>
      <vt:lpstr>Impacts on performance</vt:lpstr>
      <vt:lpstr>Prognostic Factors</vt:lpstr>
      <vt:lpstr>Progressive</vt:lpstr>
      <vt:lpstr>General OT / SLP Roles</vt:lpstr>
      <vt:lpstr>Augmentative and Alternative Communication for Patients with ALS </vt:lpstr>
      <vt:lpstr>Spectrum of AAC Needs </vt:lpstr>
      <vt:lpstr>Communication Needs</vt:lpstr>
      <vt:lpstr>Considerations/Barriers</vt:lpstr>
      <vt:lpstr>SLP Role in the Evaluation and Treatment of ALS </vt:lpstr>
      <vt:lpstr>Assessment cont.</vt:lpstr>
      <vt:lpstr>Types of AAC and Strategies </vt:lpstr>
      <vt:lpstr>Unaided AAC</vt:lpstr>
      <vt:lpstr>Low Tech</vt:lpstr>
      <vt:lpstr>Examples of Low Tech AAC</vt:lpstr>
      <vt:lpstr>Paper Communication Book</vt:lpstr>
      <vt:lpstr>Alphabet Board</vt:lpstr>
      <vt:lpstr>Alphabet Board</vt:lpstr>
      <vt:lpstr>Low-Tech Eyegaze Board</vt:lpstr>
      <vt:lpstr>A-E-I-O-U Communication Book</vt:lpstr>
      <vt:lpstr>Eyelink 2</vt:lpstr>
      <vt:lpstr>Laser Pointer</vt:lpstr>
      <vt:lpstr>Higher Tech</vt:lpstr>
      <vt:lpstr>Options for Non-Invasive Ventilation </vt:lpstr>
      <vt:lpstr>Selection Method Considerations</vt:lpstr>
      <vt:lpstr>Amplifiers</vt:lpstr>
      <vt:lpstr>Amplifiers</vt:lpstr>
      <vt:lpstr>Voice Recognition Options</vt:lpstr>
      <vt:lpstr>Writing as an Alternative  or supplement to Speech</vt:lpstr>
      <vt:lpstr>Communication Boards </vt:lpstr>
      <vt:lpstr>Communication Boards cont.</vt:lpstr>
      <vt:lpstr>iPads, tablets, computers, and mobile phones</vt:lpstr>
      <vt:lpstr>Text to speech Options</vt:lpstr>
      <vt:lpstr>Phone communication</vt:lpstr>
      <vt:lpstr>iPad and Switch Scanning</vt:lpstr>
      <vt:lpstr>Types of Switches that Work with iPads/Tablets</vt:lpstr>
      <vt:lpstr>High Tech Devices</vt:lpstr>
      <vt:lpstr>High Tech Device Access Options</vt:lpstr>
      <vt:lpstr>Voice Banking</vt:lpstr>
      <vt:lpstr>Message Banking</vt:lpstr>
      <vt:lpstr>Home Automation/ Environmental Controls</vt:lpstr>
      <vt:lpstr>Important Information about AAC Funding</vt:lpstr>
      <vt:lpstr>Steve Gleason Act</vt:lpstr>
      <vt:lpstr>Occupational Therapy  for pALS </vt:lpstr>
      <vt:lpstr>Our Role at ALS Clinic</vt:lpstr>
      <vt:lpstr>Let’s narrow it down…</vt:lpstr>
      <vt:lpstr>Feeding – Low Tech</vt:lpstr>
      <vt:lpstr>Feeding – Low Tech</vt:lpstr>
      <vt:lpstr>Feeding – Low Tech</vt:lpstr>
      <vt:lpstr>Feeding – Low Tech</vt:lpstr>
      <vt:lpstr>Feeding – Low Tech</vt:lpstr>
      <vt:lpstr>Feeding – “Medium” Tech</vt:lpstr>
      <vt:lpstr>Feeding –High Tech</vt:lpstr>
      <vt:lpstr>Feeding –High Tech</vt:lpstr>
      <vt:lpstr>Bathing - Low Tech</vt:lpstr>
      <vt:lpstr>Bathing - Low Tech</vt:lpstr>
      <vt:lpstr>Bathing - Medium Tech</vt:lpstr>
      <vt:lpstr>Bathing - Medium Tech</vt:lpstr>
      <vt:lpstr>Bathing - High Tech</vt:lpstr>
      <vt:lpstr>Bathing - High Tech</vt:lpstr>
      <vt:lpstr>Toileting- Low Tech   </vt:lpstr>
      <vt:lpstr>Toileting- Medium Tech</vt:lpstr>
      <vt:lpstr>Toileting- Medium Tech </vt:lpstr>
      <vt:lpstr>Toileting- Hygiene Tech </vt:lpstr>
      <vt:lpstr>Summary</vt:lpstr>
      <vt:lpstr>References</vt:lpstr>
      <vt:lpstr>Questions?</vt:lpstr>
      <vt:lpstr>Quiz Time!</vt:lpstr>
      <vt:lpstr>Quiz Time!</vt:lpstr>
      <vt:lpstr>Quiz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Stephen Neff</dc:creator>
  <cp:lastModifiedBy>Armijo, Jesse, GCD</cp:lastModifiedBy>
  <cp:revision>4</cp:revision>
  <dcterms:created xsi:type="dcterms:W3CDTF">2016-04-20T13:51:18Z</dcterms:created>
  <dcterms:modified xsi:type="dcterms:W3CDTF">2025-09-10T15:33:14Z</dcterms:modified>
</cp:coreProperties>
</file>